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0"/>
  </p:notesMasterIdLst>
  <p:sldIdLst>
    <p:sldId id="280" r:id="rId2"/>
    <p:sldId id="295" r:id="rId3"/>
    <p:sldId id="296" r:id="rId4"/>
    <p:sldId id="297" r:id="rId5"/>
    <p:sldId id="771" r:id="rId6"/>
    <p:sldId id="773" r:id="rId7"/>
    <p:sldId id="783" r:id="rId8"/>
    <p:sldId id="782" r:id="rId9"/>
    <p:sldId id="776" r:id="rId10"/>
    <p:sldId id="793" r:id="rId11"/>
    <p:sldId id="792" r:id="rId12"/>
    <p:sldId id="784" r:id="rId13"/>
    <p:sldId id="766" r:id="rId14"/>
    <p:sldId id="778" r:id="rId15"/>
    <p:sldId id="779" r:id="rId16"/>
    <p:sldId id="785" r:id="rId17"/>
    <p:sldId id="797" r:id="rId18"/>
    <p:sldId id="78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3242"/>
    <a:srgbClr val="DFDD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89" autoAdjust="0"/>
    <p:restoredTop sz="86426" autoAdjust="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4FC72F-61D7-CA40-88B9-3A3B405D3211}" type="datetimeFigureOut">
              <a:rPr lang="en-US" smtClean="0"/>
              <a:t>12/7/2021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C04D9-CC80-6346-BBF9-CB46CD751707}" type="slidenum">
              <a:rPr lang="en-US" smtClean="0"/>
              <a:t>‹#›</a:t>
            </a:fld>
            <a:endParaRPr lang="en-US"/>
          </a:p>
        </p:txBody>
      </p:sp>
    </p:spTree>
    <p:extLst>
      <p:ext uri="{BB962C8B-B14F-4D97-AF65-F5344CB8AC3E}">
        <p14:creationId xmlns:p14="http://schemas.microsoft.com/office/powerpoint/2010/main" val="2038398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27E234-64BE-4EB4-8F4F-216ED006CA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632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3481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27E234-64BE-4EB4-8F4F-216ED006CA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4889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27E234-64BE-4EB4-8F4F-216ED006CA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556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27E234-64BE-4EB4-8F4F-216ED006CA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240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681644-C74B-4878-85AB-ACAD20ECF8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79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indent="-400050">
              <a:buFont typeface="+mj-lt"/>
              <a:buAutoNum type="romanUcPeriod"/>
            </a:pPr>
            <a:r>
              <a:rPr lang="en-US" dirty="0"/>
              <a:t>Public Access</a:t>
            </a:r>
          </a:p>
          <a:p>
            <a:pPr marL="742950" lvl="1" indent="-285750">
              <a:buFont typeface="Arial" panose="020B0604020202020204" pitchFamily="34" charset="0"/>
              <a:buChar char="•"/>
            </a:pPr>
            <a:r>
              <a:rPr lang="en-US" dirty="0"/>
              <a:t>Summary</a:t>
            </a:r>
          </a:p>
          <a:p>
            <a:pPr marL="742950" lvl="1" indent="-285750">
              <a:buFont typeface="Arial" panose="020B0604020202020204" pitchFamily="34" charset="0"/>
              <a:buChar char="•"/>
            </a:pPr>
            <a:r>
              <a:rPr lang="en-US" dirty="0"/>
              <a:t>Resources</a:t>
            </a:r>
          </a:p>
          <a:p>
            <a:pPr marL="400050" indent="-400050">
              <a:buFont typeface="+mj-lt"/>
              <a:buAutoNum type="romanUcPeriod"/>
            </a:pPr>
            <a:r>
              <a:rPr lang="en-US" dirty="0"/>
              <a:t>Approved Users (“Data Custodians” </a:t>
            </a:r>
          </a:p>
          <a:p>
            <a:pPr marL="857250" lvl="1" indent="-400050">
              <a:buFont typeface="Arial" panose="020B0604020202020204" pitchFamily="34" charset="0"/>
              <a:buChar char="•"/>
            </a:pPr>
            <a:r>
              <a:rPr lang="en-US" dirty="0"/>
              <a:t>Details</a:t>
            </a:r>
          </a:p>
          <a:p>
            <a:pPr marL="400050" indent="-400050">
              <a:buFont typeface="+mj-lt"/>
              <a:buAutoNum type="romanUcPeriod"/>
            </a:pPr>
            <a:r>
              <a:rPr lang="en-US" dirty="0"/>
              <a:t>Local Access Managers (LAM)</a:t>
            </a:r>
          </a:p>
          <a:p>
            <a:pPr marL="857250" lvl="1" indent="-400050">
              <a:buFont typeface="Arial" panose="020B0604020202020204" pitchFamily="34" charset="0"/>
              <a:buChar char="•"/>
            </a:pPr>
            <a:r>
              <a:rPr lang="en-US" dirty="0"/>
              <a:t>Manage Users</a:t>
            </a:r>
          </a:p>
          <a:p>
            <a:pPr marL="857250" lvl="1" indent="-400050">
              <a:buFont typeface="Arial" panose="020B0604020202020204" pitchFamily="34" charset="0"/>
              <a:buChar char="•"/>
            </a:pPr>
            <a:r>
              <a:rPr lang="en-US" dirty="0"/>
              <a:t>Load Users</a:t>
            </a:r>
          </a:p>
          <a:p>
            <a:pPr marL="857250" lvl="1" indent="-400050">
              <a:buFont typeface="Arial" panose="020B0604020202020204" pitchFamily="34" charset="0"/>
              <a:buChar char="•"/>
            </a:pPr>
            <a:r>
              <a:rPr lang="en-US" dirty="0"/>
              <a:t>Load User Permissions</a:t>
            </a:r>
          </a:p>
          <a:p>
            <a:pPr marL="400050" indent="-400050">
              <a:buFont typeface="+mj-lt"/>
              <a:buAutoNum type="romanUcPeriod"/>
            </a:pPr>
            <a:r>
              <a:rPr lang="en-US" dirty="0"/>
              <a:t>ACHE Staff</a:t>
            </a:r>
          </a:p>
          <a:p>
            <a:pPr marL="857250" lvl="1" indent="-400050">
              <a:buFont typeface="Arial" panose="020B0604020202020204" pitchFamily="34" charset="0"/>
              <a:buChar char="•"/>
            </a:pPr>
            <a:r>
              <a:rPr lang="en-US" dirty="0"/>
              <a:t>Manage Data</a:t>
            </a:r>
          </a:p>
          <a:p>
            <a:pPr marL="857250" lvl="1" indent="-400050">
              <a:buFont typeface="Arial" panose="020B0604020202020204" pitchFamily="34" charset="0"/>
              <a:buChar char="•"/>
            </a:pPr>
            <a:r>
              <a:rPr lang="en-US" dirty="0"/>
              <a:t>Load Schools, ISIR, Students</a:t>
            </a:r>
          </a:p>
          <a:p>
            <a:pPr marL="857250" lvl="1" indent="-400050">
              <a:buFont typeface="Arial" panose="020B0604020202020204" pitchFamily="34" charset="0"/>
              <a:buChar char="•"/>
            </a:pPr>
            <a:r>
              <a:rPr lang="en-US" dirty="0"/>
              <a:t>Manage Resources</a:t>
            </a:r>
          </a:p>
          <a:p>
            <a:pPr marL="857250" lvl="1" indent="-400050">
              <a:buFont typeface="Arial" panose="020B0604020202020204" pitchFamily="34" charset="0"/>
              <a:buChar char="•"/>
            </a:pPr>
            <a:r>
              <a:rPr lang="en-US" dirty="0"/>
              <a:t>Manage Statistics</a:t>
            </a:r>
          </a:p>
          <a:p>
            <a:pPr marL="400050" indent="-400050">
              <a:buFont typeface="+mj-lt"/>
              <a:buAutoNum type="romanUcPeriod"/>
            </a:pPr>
            <a:endParaRPr lang="en-US" dirty="0"/>
          </a:p>
          <a:p>
            <a:endParaRPr lang="en-US" dirty="0"/>
          </a:p>
        </p:txBody>
      </p:sp>
    </p:spTree>
    <p:extLst>
      <p:ext uri="{BB962C8B-B14F-4D97-AF65-F5344CB8AC3E}">
        <p14:creationId xmlns:p14="http://schemas.microsoft.com/office/powerpoint/2010/main" val="1285227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681644-C74B-4878-85AB-ACAD20ECF8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3421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6259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screenshot to show Student Detail tab</a:t>
            </a:r>
          </a:p>
        </p:txBody>
      </p:sp>
    </p:spTree>
    <p:extLst>
      <p:ext uri="{BB962C8B-B14F-4D97-AF65-F5344CB8AC3E}">
        <p14:creationId xmlns:p14="http://schemas.microsoft.com/office/powerpoint/2010/main" val="1812614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4738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screenshot</a:t>
            </a:r>
          </a:p>
        </p:txBody>
      </p:sp>
    </p:spTree>
    <p:extLst>
      <p:ext uri="{BB962C8B-B14F-4D97-AF65-F5344CB8AC3E}">
        <p14:creationId xmlns:p14="http://schemas.microsoft.com/office/powerpoint/2010/main" val="36668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with current rankings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27E234-64BE-4EB4-8F4F-216ED006CA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6560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12/7/2021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64681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7590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14214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95312" y="1017984"/>
            <a:ext cx="10287000" cy="1607344"/>
          </a:xfrm>
          <a:prstGeom prst="rect">
            <a:avLst/>
          </a:prstGeom>
        </p:spPr>
        <p:txBody>
          <a:bodyPr anchor="b"/>
          <a:lstStyle>
            <a:lvl1pPr algn="l">
              <a:defRPr sz="4200" b="0">
                <a:solidFill>
                  <a:srgbClr val="53585F"/>
                </a:solidFill>
              </a:defRPr>
            </a:lvl1pPr>
          </a:lstStyle>
          <a:p>
            <a:r>
              <a:rPr lang="en-US" dirty="0"/>
              <a:t>Click to Edit Master Title Style</a:t>
            </a:r>
          </a:p>
        </p:txBody>
      </p:sp>
      <p:sp>
        <p:nvSpPr>
          <p:cNvPr id="5" name="Content Placeholder 2"/>
          <p:cNvSpPr>
            <a:spLocks noGrp="1"/>
          </p:cNvSpPr>
          <p:nvPr>
            <p:ph idx="1" hasCustomPrompt="1"/>
          </p:nvPr>
        </p:nvSpPr>
        <p:spPr>
          <a:xfrm>
            <a:off x="610195" y="2732484"/>
            <a:ext cx="10287000" cy="3214688"/>
          </a:xfrm>
          <a:prstGeom prst="rect">
            <a:avLst/>
          </a:prstGeom>
        </p:spPr>
        <p:txBody>
          <a:bodyPr vert="horz"/>
          <a:lstStyle>
            <a:lvl1pPr>
              <a:defRPr baseline="0">
                <a:solidFill>
                  <a:srgbClr val="53585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 for small amount of text</a:t>
            </a:r>
          </a:p>
        </p:txBody>
      </p:sp>
    </p:spTree>
    <p:extLst>
      <p:ext uri="{BB962C8B-B14F-4D97-AF65-F5344CB8AC3E}">
        <p14:creationId xmlns:p14="http://schemas.microsoft.com/office/powerpoint/2010/main" val="337110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Bullets" type="tx">
  <p:cSld name="Title &amp; Bullet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892969" y="312539"/>
            <a:ext cx="10406000" cy="1518000"/>
          </a:xfrm>
          <a:prstGeom prst="rect">
            <a:avLst/>
          </a:prstGeom>
          <a:noFill/>
          <a:ln>
            <a:noFill/>
          </a:ln>
        </p:spPr>
        <p:txBody>
          <a:bodyPr spcFirstLastPara="1" wrap="square" lIns="58925" tIns="58925" rIns="58925" bIns="58925" anchor="ctr" anchorCtr="0"/>
          <a:lstStyle>
            <a:lvl1pPr marR="0" lvl="0"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Arial" panose="020B0604020202020204" pitchFamily="34" charset="0"/>
                <a:ea typeface="Helvetica Neue Light"/>
                <a:cs typeface="Arial" panose="020B0604020202020204" pitchFamily="34" charset="0"/>
                <a:sym typeface="Helvetica Neue Light"/>
              </a:defRPr>
            </a:lvl1pPr>
            <a:lvl2pPr marR="0" lvl="1"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5200"/>
              <a:buFont typeface="Helvetica Neue Light"/>
              <a:buNone/>
              <a:defRPr sz="6933" b="0" i="0" u="none" strike="noStrike" cap="none">
                <a:solidFill>
                  <a:srgbClr val="000000"/>
                </a:solidFill>
                <a:latin typeface="Helvetica Neue Light"/>
                <a:ea typeface="Helvetica Neue Light"/>
                <a:cs typeface="Helvetica Neue Light"/>
                <a:sym typeface="Helvetica Neue Light"/>
              </a:defRPr>
            </a:lvl9pPr>
          </a:lstStyle>
          <a:p>
            <a:endParaRPr dirty="0"/>
          </a:p>
        </p:txBody>
      </p:sp>
      <p:sp>
        <p:nvSpPr>
          <p:cNvPr id="15" name="Shape 15"/>
          <p:cNvSpPr txBox="1">
            <a:spLocks noGrp="1"/>
          </p:cNvSpPr>
          <p:nvPr>
            <p:ph type="body" idx="1"/>
          </p:nvPr>
        </p:nvSpPr>
        <p:spPr>
          <a:xfrm>
            <a:off x="892969" y="1830585"/>
            <a:ext cx="10406000" cy="4420000"/>
          </a:xfrm>
          <a:prstGeom prst="rect">
            <a:avLst/>
          </a:prstGeom>
          <a:noFill/>
          <a:ln>
            <a:noFill/>
          </a:ln>
        </p:spPr>
        <p:txBody>
          <a:bodyPr spcFirstLastPara="1" wrap="square" lIns="58925" tIns="58925" rIns="58925" bIns="58925" anchor="ctr" anchorCtr="0"/>
          <a:lstStyle>
            <a:lvl1pPr marL="609585" marR="0" lvl="0"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Arial" panose="020B0604020202020204" pitchFamily="34" charset="0"/>
                <a:ea typeface="Helvetica Neue Light"/>
                <a:cs typeface="Arial" panose="020B0604020202020204" pitchFamily="34" charset="0"/>
                <a:sym typeface="Helvetica Neue Light"/>
              </a:defRPr>
            </a:lvl1pPr>
            <a:lvl2pPr marL="1219170" marR="0" lvl="1"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2pPr>
            <a:lvl3pPr marL="1828754" marR="0" lvl="2"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3pPr>
            <a:lvl4pPr marL="2438339" marR="0" lvl="3"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4pPr>
            <a:lvl5pPr marL="3047924" marR="0" lvl="4"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5pPr>
            <a:lvl6pPr marL="3657509" marR="0" lvl="5"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6pPr>
            <a:lvl7pPr marL="4267093" marR="0" lvl="6"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7pPr>
            <a:lvl8pPr marL="4876678" marR="0" lvl="7"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8pPr>
            <a:lvl9pPr marL="5486263" marR="0" lvl="8" indent="-448722" algn="l" rtl="0">
              <a:lnSpc>
                <a:spcPct val="100000"/>
              </a:lnSpc>
              <a:spcBef>
                <a:spcPts val="3600"/>
              </a:spcBef>
              <a:spcAft>
                <a:spcPts val="0"/>
              </a:spcAft>
              <a:buClr>
                <a:srgbClr val="000000"/>
              </a:buClr>
              <a:buSzPts val="1700"/>
              <a:buFont typeface="Helvetica Neue Light"/>
              <a:buChar char="•"/>
              <a:defRPr sz="3067" b="0" i="0" u="none" strike="noStrike" cap="none">
                <a:solidFill>
                  <a:srgbClr val="000000"/>
                </a:solidFill>
                <a:latin typeface="Helvetica Neue Light"/>
                <a:ea typeface="Helvetica Neue Light"/>
                <a:cs typeface="Helvetica Neue Light"/>
                <a:sym typeface="Helvetica Neue Light"/>
              </a:defRPr>
            </a:lvl9pPr>
          </a:lstStyle>
          <a:p>
            <a:endParaRPr dirty="0"/>
          </a:p>
        </p:txBody>
      </p:sp>
      <p:sp>
        <p:nvSpPr>
          <p:cNvPr id="16" name="Shape 16"/>
          <p:cNvSpPr txBox="1">
            <a:spLocks noGrp="1"/>
          </p:cNvSpPr>
          <p:nvPr>
            <p:ph type="sldNum" idx="12"/>
          </p:nvPr>
        </p:nvSpPr>
        <p:spPr>
          <a:xfrm>
            <a:off x="5917311" y="6505277"/>
            <a:ext cx="345600" cy="268000"/>
          </a:xfrm>
          <a:prstGeom prst="rect">
            <a:avLst/>
          </a:prstGeom>
          <a:noFill/>
          <a:ln>
            <a:noFill/>
          </a:ln>
        </p:spPr>
        <p:txBody>
          <a:bodyPr spcFirstLastPara="1" wrap="square" lIns="32750" tIns="32750" rIns="32750" bIns="32750" anchor="t" anchorCtr="0">
            <a:noAutofit/>
          </a:bodyPr>
          <a:lstStyle>
            <a:lvl1pPr marL="0" marR="0" lvl="0"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Arial" panose="020B0604020202020204" pitchFamily="34" charset="0"/>
                <a:ea typeface="Helvetica Neue Light"/>
                <a:cs typeface="Arial" panose="020B0604020202020204" pitchFamily="34" charset="0"/>
                <a:sym typeface="Helvetica Neue Light"/>
              </a:defRPr>
            </a:lvl1pPr>
            <a:lvl2pPr marL="0" marR="0" lvl="1"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200"/>
              <a:buFont typeface="Helvetica Neue Light"/>
              <a:buNone/>
              <a:defRPr sz="16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723988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73169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44366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9395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7979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49234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51867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7521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12/7/2021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0338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12/7/2021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32969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716" r:id="rId13"/>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fafsa@ache.ed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fafsa@ache.ed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Fafsa Completion Portal</a:t>
            </a:r>
          </a:p>
        </p:txBody>
      </p:sp>
      <p:sp>
        <p:nvSpPr>
          <p:cNvPr id="4" name="TextBox 3"/>
          <p:cNvSpPr txBox="1"/>
          <p:nvPr/>
        </p:nvSpPr>
        <p:spPr>
          <a:xfrm>
            <a:off x="780585" y="3914078"/>
            <a:ext cx="11073162"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Gill Sans MT" panose="020B0502020104020203"/>
                <a:ea typeface="+mn-ea"/>
                <a:cs typeface="+mn-cs"/>
              </a:rPr>
              <a:t>URL: fafsa.ache.edu</a:t>
            </a:r>
          </a:p>
        </p:txBody>
      </p:sp>
    </p:spTree>
    <p:extLst>
      <p:ext uri="{BB962C8B-B14F-4D97-AF65-F5344CB8AC3E}">
        <p14:creationId xmlns:p14="http://schemas.microsoft.com/office/powerpoint/2010/main" val="209934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33BF8-ADA3-4614-AD1D-16B0446F5B32}"/>
              </a:ext>
            </a:extLst>
          </p:cNvPr>
          <p:cNvSpPr>
            <a:spLocks noGrp="1"/>
          </p:cNvSpPr>
          <p:nvPr>
            <p:ph type="title"/>
          </p:nvPr>
        </p:nvSpPr>
        <p:spPr/>
        <p:txBody>
          <a:bodyPr>
            <a:normAutofit/>
          </a:bodyPr>
          <a:lstStyle/>
          <a:p>
            <a:r>
              <a:rPr lang="en-US" sz="4400" dirty="0"/>
              <a:t>Current Rankings</a:t>
            </a:r>
          </a:p>
        </p:txBody>
      </p:sp>
      <p:sp>
        <p:nvSpPr>
          <p:cNvPr id="4" name="Text Placeholder 3">
            <a:extLst>
              <a:ext uri="{FF2B5EF4-FFF2-40B4-BE49-F238E27FC236}">
                <a16:creationId xmlns:a16="http://schemas.microsoft.com/office/drawing/2014/main" id="{F92BC1DE-74EA-4B9B-8939-6D2BDDD5785D}"/>
              </a:ext>
            </a:extLst>
          </p:cNvPr>
          <p:cNvSpPr txBox="1">
            <a:spLocks noGrp="1"/>
          </p:cNvSpPr>
          <p:nvPr>
            <p:ph type="body" idx="1"/>
          </p:nvPr>
        </p:nvSpPr>
        <p:spPr>
          <a:xfrm>
            <a:off x="501808" y="1939087"/>
            <a:ext cx="2114391" cy="734554"/>
          </a:xfrm>
          <a:prstGeom prst="rect">
            <a:avLst/>
          </a:prstGeom>
          <a:noFill/>
          <a:ln w="38100">
            <a:noFill/>
          </a:ln>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B83242"/>
                </a:solidFill>
                <a:effectLst/>
                <a:uLnTx/>
                <a:uFillTx/>
                <a:latin typeface="Gill Sans MT" panose="020B0502020104020203"/>
                <a:ea typeface="+mn-ea"/>
                <a:cs typeface="+mn-cs"/>
              </a:rPr>
              <a:t>District Name Search: “Coffee”</a:t>
            </a:r>
          </a:p>
        </p:txBody>
      </p:sp>
      <p:pic>
        <p:nvPicPr>
          <p:cNvPr id="6" name="Picture 5">
            <a:extLst>
              <a:ext uri="{FF2B5EF4-FFF2-40B4-BE49-F238E27FC236}">
                <a16:creationId xmlns:a16="http://schemas.microsoft.com/office/drawing/2014/main" id="{FCC14B2D-DAF4-4E52-B67B-AF1AD0E71E84}"/>
              </a:ext>
            </a:extLst>
          </p:cNvPr>
          <p:cNvPicPr>
            <a:picLocks noChangeAspect="1"/>
          </p:cNvPicPr>
          <p:nvPr/>
        </p:nvPicPr>
        <p:blipFill>
          <a:blip r:embed="rId2"/>
          <a:stretch>
            <a:fillRect/>
          </a:stretch>
        </p:blipFill>
        <p:spPr>
          <a:xfrm>
            <a:off x="3007360" y="1463040"/>
            <a:ext cx="6236874" cy="6858000"/>
          </a:xfrm>
          <a:prstGeom prst="rect">
            <a:avLst/>
          </a:prstGeom>
        </p:spPr>
      </p:pic>
      <p:cxnSp>
        <p:nvCxnSpPr>
          <p:cNvPr id="10" name="Straight Arrow Connector 9">
            <a:extLst>
              <a:ext uri="{FF2B5EF4-FFF2-40B4-BE49-F238E27FC236}">
                <a16:creationId xmlns:a16="http://schemas.microsoft.com/office/drawing/2014/main" id="{70BB4292-6EFF-41BF-9010-E4EE400E2E18}"/>
              </a:ext>
            </a:extLst>
          </p:cNvPr>
          <p:cNvCxnSpPr/>
          <p:nvPr/>
        </p:nvCxnSpPr>
        <p:spPr>
          <a:xfrm>
            <a:off x="2225040" y="2560816"/>
            <a:ext cx="2844800" cy="13507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6AE5C90-C67E-4800-97D9-44DD9595C377}"/>
              </a:ext>
            </a:extLst>
          </p:cNvPr>
          <p:cNvSpPr/>
          <p:nvPr/>
        </p:nvSpPr>
        <p:spPr>
          <a:xfrm>
            <a:off x="501809" y="3669772"/>
            <a:ext cx="2114391" cy="151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85F6AD8-96BD-4EBA-ADF6-692695370AEA}"/>
              </a:ext>
            </a:extLst>
          </p:cNvPr>
          <p:cNvSpPr/>
          <p:nvPr/>
        </p:nvSpPr>
        <p:spPr>
          <a:xfrm>
            <a:off x="501809" y="3527427"/>
            <a:ext cx="2022952" cy="1015663"/>
          </a:xfrm>
          <a:prstGeom prst="rect">
            <a:avLst/>
          </a:prstGeom>
        </p:spPr>
        <p:txBody>
          <a:bodyPr wrap="square">
            <a:spAutoFit/>
          </a:bodyPr>
          <a:lstStyle/>
          <a:p>
            <a:pPr lvl="0">
              <a:defRPr/>
            </a:pPr>
            <a:r>
              <a:rPr lang="en-US" sz="2000" dirty="0">
                <a:solidFill>
                  <a:srgbClr val="B83242"/>
                </a:solidFill>
              </a:rPr>
              <a:t>Shows the district’s rate and the state’s rate.</a:t>
            </a:r>
            <a:endParaRPr lang="en-US" sz="2000" dirty="0"/>
          </a:p>
        </p:txBody>
      </p:sp>
      <p:cxnSp>
        <p:nvCxnSpPr>
          <p:cNvPr id="15" name="Straight Arrow Connector 14">
            <a:extLst>
              <a:ext uri="{FF2B5EF4-FFF2-40B4-BE49-F238E27FC236}">
                <a16:creationId xmlns:a16="http://schemas.microsoft.com/office/drawing/2014/main" id="{6278D542-230C-4AC6-AB0C-0CCAE08ED4E5}"/>
              </a:ext>
            </a:extLst>
          </p:cNvPr>
          <p:cNvCxnSpPr/>
          <p:nvPr/>
        </p:nvCxnSpPr>
        <p:spPr>
          <a:xfrm>
            <a:off x="1754585" y="4543090"/>
            <a:ext cx="2817415" cy="120595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5645A87-E532-4BC4-8D84-EF5C00737301}"/>
              </a:ext>
            </a:extLst>
          </p:cNvPr>
          <p:cNvCxnSpPr>
            <a:cxnSpLocks/>
          </p:cNvCxnSpPr>
          <p:nvPr/>
        </p:nvCxnSpPr>
        <p:spPr>
          <a:xfrm>
            <a:off x="1754585" y="4533329"/>
            <a:ext cx="1789023" cy="143801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963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33BF8-ADA3-4614-AD1D-16B0446F5B32}"/>
              </a:ext>
            </a:extLst>
          </p:cNvPr>
          <p:cNvSpPr>
            <a:spLocks noGrp="1"/>
          </p:cNvSpPr>
          <p:nvPr>
            <p:ph type="title"/>
          </p:nvPr>
        </p:nvSpPr>
        <p:spPr/>
        <p:txBody>
          <a:bodyPr>
            <a:normAutofit/>
          </a:bodyPr>
          <a:lstStyle/>
          <a:p>
            <a:r>
              <a:rPr lang="en-US" sz="4400" dirty="0"/>
              <a:t>Current Rankings</a:t>
            </a:r>
          </a:p>
        </p:txBody>
      </p:sp>
      <p:sp>
        <p:nvSpPr>
          <p:cNvPr id="4" name="Text Placeholder 3">
            <a:extLst>
              <a:ext uri="{FF2B5EF4-FFF2-40B4-BE49-F238E27FC236}">
                <a16:creationId xmlns:a16="http://schemas.microsoft.com/office/drawing/2014/main" id="{F92BC1DE-74EA-4B9B-8939-6D2BDDD5785D}"/>
              </a:ext>
            </a:extLst>
          </p:cNvPr>
          <p:cNvSpPr txBox="1">
            <a:spLocks noGrp="1"/>
          </p:cNvSpPr>
          <p:nvPr>
            <p:ph type="body" idx="1"/>
          </p:nvPr>
        </p:nvSpPr>
        <p:spPr>
          <a:xfrm>
            <a:off x="892967" y="1571013"/>
            <a:ext cx="2114391" cy="2888990"/>
          </a:xfrm>
          <a:prstGeom prst="rect">
            <a:avLst/>
          </a:prstGeom>
          <a:noFill/>
          <a:ln w="38100">
            <a:noFill/>
          </a:ln>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sz="2000" dirty="0">
                <a:solidFill>
                  <a:srgbClr val="B83242"/>
                </a:solidFill>
                <a:latin typeface="Gill Sans MT" panose="020B0502020104020203"/>
                <a:ea typeface="+mn-ea"/>
                <a:cs typeface="+mn-cs"/>
              </a:rPr>
              <a:t>Scroll down the page to compare up to 10 schools within the district.</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B83242"/>
                </a:solidFill>
                <a:effectLst/>
                <a:uLnTx/>
                <a:uFillTx/>
                <a:latin typeface="Gill Sans MT" panose="020B0502020104020203"/>
                <a:ea typeface="+mn-ea"/>
                <a:cs typeface="+mn-cs"/>
              </a:rPr>
              <a:t>Additional schools can be searched for using the “School Name”</a:t>
            </a:r>
          </a:p>
          <a:p>
            <a:pPr marL="0" marR="0" lvl="0" indent="0" defTabSz="457200" rtl="0" eaLnBrk="1" fontAlgn="auto" latinLnBrk="0" hangingPunct="1">
              <a:lnSpc>
                <a:spcPct val="100000"/>
              </a:lnSpc>
              <a:spcBef>
                <a:spcPts val="0"/>
              </a:spcBef>
              <a:spcAft>
                <a:spcPts val="0"/>
              </a:spcAft>
              <a:buClrTx/>
              <a:buSzTx/>
              <a:buFontTx/>
              <a:buNone/>
              <a:tabLst/>
              <a:defRPr/>
            </a:pPr>
            <a:r>
              <a:rPr lang="en-US" sz="2000" dirty="0">
                <a:solidFill>
                  <a:srgbClr val="B83242"/>
                </a:solidFill>
                <a:latin typeface="Gill Sans MT" panose="020B0502020104020203"/>
                <a:ea typeface="+mn-ea"/>
                <a:cs typeface="+mn-cs"/>
              </a:rPr>
              <a:t>Search.</a:t>
            </a:r>
            <a:endParaRPr kumimoji="0" lang="en-US" sz="2000" b="0" i="0" u="none" strike="noStrike" kern="1200" cap="none" spc="0" normalizeH="0" baseline="0" noProof="0" dirty="0">
              <a:ln>
                <a:noFill/>
              </a:ln>
              <a:solidFill>
                <a:srgbClr val="B83242"/>
              </a:solidFill>
              <a:effectLst/>
              <a:uLnTx/>
              <a:uFillTx/>
              <a:latin typeface="Gill Sans MT" panose="020B0502020104020203"/>
              <a:ea typeface="+mn-ea"/>
              <a:cs typeface="+mn-cs"/>
            </a:endParaRPr>
          </a:p>
        </p:txBody>
      </p:sp>
      <p:sp>
        <p:nvSpPr>
          <p:cNvPr id="5" name="Rectangle 4">
            <a:extLst>
              <a:ext uri="{FF2B5EF4-FFF2-40B4-BE49-F238E27FC236}">
                <a16:creationId xmlns:a16="http://schemas.microsoft.com/office/drawing/2014/main" id="{582CB119-79FC-4D4C-B91C-EC5B3BC60396}"/>
              </a:ext>
            </a:extLst>
          </p:cNvPr>
          <p:cNvSpPr/>
          <p:nvPr/>
        </p:nvSpPr>
        <p:spPr>
          <a:xfrm>
            <a:off x="847248" y="1518486"/>
            <a:ext cx="2114391" cy="2470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37BBB9-2E02-43C8-9A91-3FFC56C7A79F}"/>
              </a:ext>
            </a:extLst>
          </p:cNvPr>
          <p:cNvSpPr/>
          <p:nvPr/>
        </p:nvSpPr>
        <p:spPr>
          <a:xfrm>
            <a:off x="892968" y="3842492"/>
            <a:ext cx="2114391" cy="151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3C7F745-B4C7-44C1-AF45-1B2040BC85E7}"/>
              </a:ext>
            </a:extLst>
          </p:cNvPr>
          <p:cNvPicPr>
            <a:picLocks noChangeAspect="1"/>
          </p:cNvPicPr>
          <p:nvPr/>
        </p:nvPicPr>
        <p:blipFill>
          <a:blip r:embed="rId2"/>
          <a:stretch>
            <a:fillRect/>
          </a:stretch>
        </p:blipFill>
        <p:spPr>
          <a:xfrm>
            <a:off x="3251883" y="1499126"/>
            <a:ext cx="6236874" cy="6858000"/>
          </a:xfrm>
          <a:prstGeom prst="rect">
            <a:avLst/>
          </a:prstGeom>
        </p:spPr>
      </p:pic>
      <p:sp>
        <p:nvSpPr>
          <p:cNvPr id="11" name="Oval 10">
            <a:extLst>
              <a:ext uri="{FF2B5EF4-FFF2-40B4-BE49-F238E27FC236}">
                <a16:creationId xmlns:a16="http://schemas.microsoft.com/office/drawing/2014/main" id="{87144411-B162-48A9-A0B8-F569AD7272AC}"/>
              </a:ext>
            </a:extLst>
          </p:cNvPr>
          <p:cNvSpPr/>
          <p:nvPr/>
        </p:nvSpPr>
        <p:spPr>
          <a:xfrm>
            <a:off x="3251883" y="2865120"/>
            <a:ext cx="2488517" cy="4368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4155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1A68E-53D8-42F0-AF67-0143F2972D5E}"/>
              </a:ext>
            </a:extLst>
          </p:cNvPr>
          <p:cNvSpPr>
            <a:spLocks noGrp="1"/>
          </p:cNvSpPr>
          <p:nvPr>
            <p:ph type="title"/>
          </p:nvPr>
        </p:nvSpPr>
        <p:spPr/>
        <p:txBody>
          <a:bodyPr>
            <a:normAutofit/>
          </a:bodyPr>
          <a:lstStyle/>
          <a:p>
            <a:pPr algn="ctr"/>
            <a:r>
              <a:rPr lang="en-US" dirty="0"/>
              <a:t>Alabama’s Completion Rate</a:t>
            </a:r>
            <a:br>
              <a:rPr lang="en-US" dirty="0"/>
            </a:br>
            <a:endParaRPr lang="en-US" dirty="0"/>
          </a:p>
        </p:txBody>
      </p:sp>
      <p:sp>
        <p:nvSpPr>
          <p:cNvPr id="7" name="Rectangle 6">
            <a:extLst>
              <a:ext uri="{FF2B5EF4-FFF2-40B4-BE49-F238E27FC236}">
                <a16:creationId xmlns:a16="http://schemas.microsoft.com/office/drawing/2014/main" id="{6950E1E4-A031-443E-BBA4-4EA50B2DFF5C}"/>
              </a:ext>
            </a:extLst>
          </p:cNvPr>
          <p:cNvSpPr/>
          <p:nvPr/>
        </p:nvSpPr>
        <p:spPr>
          <a:xfrm>
            <a:off x="8647043" y="1948069"/>
            <a:ext cx="1510748" cy="258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707496B-9DE6-4458-B704-FDA205EB3CBF}"/>
              </a:ext>
            </a:extLst>
          </p:cNvPr>
          <p:cNvSpPr/>
          <p:nvPr/>
        </p:nvSpPr>
        <p:spPr>
          <a:xfrm>
            <a:off x="8199783" y="3607904"/>
            <a:ext cx="1739347" cy="78850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4E78AB28-CA2F-4F6E-ABA3-167A5266AA54}"/>
              </a:ext>
            </a:extLst>
          </p:cNvPr>
          <p:cNvPicPr>
            <a:picLocks noGrp="1" noChangeAspect="1"/>
          </p:cNvPicPr>
          <p:nvPr>
            <p:ph idx="1"/>
          </p:nvPr>
        </p:nvPicPr>
        <p:blipFill>
          <a:blip r:embed="rId2"/>
          <a:stretch>
            <a:fillRect/>
          </a:stretch>
        </p:blipFill>
        <p:spPr>
          <a:xfrm>
            <a:off x="1451579" y="1701354"/>
            <a:ext cx="10740421" cy="5156646"/>
          </a:xfrm>
          <a:prstGeom prst="rect">
            <a:avLst/>
          </a:prstGeom>
        </p:spPr>
      </p:pic>
      <p:sp>
        <p:nvSpPr>
          <p:cNvPr id="10" name="Oval 9">
            <a:extLst>
              <a:ext uri="{FF2B5EF4-FFF2-40B4-BE49-F238E27FC236}">
                <a16:creationId xmlns:a16="http://schemas.microsoft.com/office/drawing/2014/main" id="{DDAAE598-A5AB-4B9E-993F-185FD1691238}"/>
              </a:ext>
            </a:extLst>
          </p:cNvPr>
          <p:cNvSpPr/>
          <p:nvPr/>
        </p:nvSpPr>
        <p:spPr>
          <a:xfrm>
            <a:off x="3482893" y="4352570"/>
            <a:ext cx="1739347" cy="17009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E59F3D2-DBA7-4E7B-B025-9D9BACF8BE63}"/>
              </a:ext>
            </a:extLst>
          </p:cNvPr>
          <p:cNvSpPr/>
          <p:nvPr/>
        </p:nvSpPr>
        <p:spPr>
          <a:xfrm>
            <a:off x="5222240" y="6187440"/>
            <a:ext cx="2509520" cy="5181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444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p:nvPr/>
        </p:nvSpPr>
        <p:spPr>
          <a:xfrm>
            <a:off x="0" y="116700"/>
            <a:ext cx="12191999" cy="553600"/>
          </a:xfrm>
          <a:prstGeom prst="rect">
            <a:avLst/>
          </a:prstGeom>
          <a:noFill/>
          <a:ln>
            <a:noFill/>
          </a:ln>
        </p:spPr>
        <p:txBody>
          <a:bodyPr spcFirstLastPara="1" wrap="square" lIns="43667" tIns="43667" rIns="43667" bIns="43667"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2900"/>
              <a:buFontTx/>
              <a:buNone/>
              <a:tabLst/>
              <a:defRPr/>
            </a:pPr>
            <a:r>
              <a:rPr kumimoji="0" lang="en" sz="4267" b="0" i="0" u="none" strike="noStrike" kern="0" cap="none" spc="0" normalizeH="0" baseline="0" noProof="0" dirty="0">
                <a:ln>
                  <a:noFill/>
                </a:ln>
                <a:solidFill>
                  <a:srgbClr val="000000"/>
                </a:solidFill>
                <a:effectLst/>
                <a:uLnTx/>
                <a:uFillTx/>
                <a:latin typeface="Times New Roman" panose="02020603050405020304" pitchFamily="18" charset="0"/>
                <a:ea typeface="Lato"/>
                <a:cs typeface="Times New Roman" panose="02020603050405020304" pitchFamily="18" charset="0"/>
                <a:sym typeface="Arial"/>
              </a:rPr>
              <a:t>FAFSA COMPLETION IN ALABAMA</a:t>
            </a:r>
          </a:p>
        </p:txBody>
      </p:sp>
      <p:sp>
        <p:nvSpPr>
          <p:cNvPr id="83" name="Shape 83"/>
          <p:cNvSpPr/>
          <p:nvPr/>
        </p:nvSpPr>
        <p:spPr>
          <a:xfrm>
            <a:off x="0" y="756400"/>
            <a:ext cx="12139600" cy="117600"/>
          </a:xfrm>
          <a:prstGeom prst="rect">
            <a:avLst/>
          </a:prstGeom>
          <a:solidFill>
            <a:srgbClr val="B93141"/>
          </a:solidFill>
          <a:ln w="9525" cap="flat" cmpd="sng">
            <a:solidFill>
              <a:srgbClr val="B9314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6146" name="Picture 2" descr="page4image41212288">
            <a:extLst>
              <a:ext uri="{FF2B5EF4-FFF2-40B4-BE49-F238E27FC236}">
                <a16:creationId xmlns:a16="http://schemas.microsoft.com/office/drawing/2014/main" id="{ECE23ADC-9E37-FF4A-9A0C-B382BE81EB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0391"/>
            <a:ext cx="1913467" cy="13546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9">
            <a:extLst>
              <a:ext uri="{FF2B5EF4-FFF2-40B4-BE49-F238E27FC236}">
                <a16:creationId xmlns:a16="http://schemas.microsoft.com/office/drawing/2014/main" id="{65E4FD9E-47EB-2945-94B1-32CFDA9E9623}"/>
              </a:ext>
            </a:extLst>
          </p:cNvPr>
          <p:cNvSpPr txBox="1"/>
          <p:nvPr/>
        </p:nvSpPr>
        <p:spPr>
          <a:xfrm>
            <a:off x="3651081" y="4775647"/>
            <a:ext cx="4889838" cy="923330"/>
          </a:xfrm>
          <a:prstGeom prst="rect">
            <a:avLst/>
          </a:prstGeom>
        </p:spPr>
        <p:txBody>
          <a:bodyPr lIns="0" tIns="0" rIns="0" bIns="0" rtlCol="0" anchor="t">
            <a:spAutoFit/>
          </a:bodyPr>
          <a:lstStyle/>
          <a:p>
            <a:pPr marL="0" marR="0" lvl="0" indent="0" algn="ctr" defTabSz="457200" rtl="0" eaLnBrk="1" fontAlgn="auto" latinLnBrk="0" hangingPunct="1">
              <a:lnSpc>
                <a:spcPts val="3601"/>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10101"/>
                </a:solidFill>
                <a:effectLst/>
                <a:uLnTx/>
                <a:uFillTx/>
                <a:latin typeface="Garamond" panose="02020404030301010803"/>
                <a:ea typeface="+mn-ea"/>
                <a:cs typeface="+mn-cs"/>
              </a:rPr>
              <a:t>IN FAFSA COMPLETION </a:t>
            </a:r>
          </a:p>
          <a:p>
            <a:pPr marL="0" marR="0" lvl="0" indent="0" algn="ctr" defTabSz="457200" rtl="0" eaLnBrk="1" fontAlgn="auto" latinLnBrk="0" hangingPunct="1">
              <a:lnSpc>
                <a:spcPts val="3601"/>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10101"/>
                </a:solidFill>
                <a:effectLst/>
                <a:uLnTx/>
                <a:uFillTx/>
                <a:latin typeface="Garamond" panose="02020404030301010803"/>
                <a:ea typeface="+mn-ea"/>
                <a:cs typeface="+mn-cs"/>
              </a:rPr>
              <a:t>AROUND THE COUNTRY</a:t>
            </a:r>
          </a:p>
        </p:txBody>
      </p:sp>
      <p:sp>
        <p:nvSpPr>
          <p:cNvPr id="8" name="TextBox 10">
            <a:extLst>
              <a:ext uri="{FF2B5EF4-FFF2-40B4-BE49-F238E27FC236}">
                <a16:creationId xmlns:a16="http://schemas.microsoft.com/office/drawing/2014/main" id="{FBED01BB-092F-BC49-BE23-F55D0AF0AD32}"/>
              </a:ext>
            </a:extLst>
          </p:cNvPr>
          <p:cNvSpPr txBox="1"/>
          <p:nvPr/>
        </p:nvSpPr>
        <p:spPr>
          <a:xfrm>
            <a:off x="597877" y="1393474"/>
            <a:ext cx="10996246" cy="4071051"/>
          </a:xfrm>
          <a:prstGeom prst="rect">
            <a:avLst/>
          </a:prstGeom>
        </p:spPr>
        <p:txBody>
          <a:bodyPr wrap="square" lIns="0" tIns="0" rIns="0" bIns="0" rtlCol="0" anchor="t">
            <a:spAutoFit/>
          </a:bodyPr>
          <a:lstStyle/>
          <a:p>
            <a:pPr marL="0" marR="0" lvl="0" indent="0" algn="ctr" defTabSz="457200" rtl="0" eaLnBrk="1" fontAlgn="auto" latinLnBrk="0" hangingPunct="1">
              <a:lnSpc>
                <a:spcPts val="33393"/>
              </a:lnSpc>
              <a:spcBef>
                <a:spcPts val="0"/>
              </a:spcBef>
              <a:spcAft>
                <a:spcPts val="0"/>
              </a:spcAft>
              <a:buClrTx/>
              <a:buSzTx/>
              <a:buFontTx/>
              <a:buNone/>
              <a:tabLst/>
              <a:defRPr/>
            </a:pPr>
            <a:r>
              <a:rPr kumimoji="0" lang="en-US" sz="20200" b="0" i="0" u="none" strike="noStrike" kern="1200" cap="none" spc="0" normalizeH="0" baseline="0" noProof="0" dirty="0">
                <a:ln>
                  <a:noFill/>
                </a:ln>
                <a:solidFill>
                  <a:srgbClr val="000000"/>
                </a:solidFill>
                <a:effectLst/>
                <a:uLnTx/>
                <a:uFillTx/>
                <a:latin typeface="Garamond" panose="02020404030301010803"/>
                <a:ea typeface="+mn-ea"/>
                <a:cs typeface="+mn-cs"/>
              </a:rPr>
              <a:t>#28</a:t>
            </a:r>
          </a:p>
        </p:txBody>
      </p:sp>
      <p:sp>
        <p:nvSpPr>
          <p:cNvPr id="9" name="TextBox 8">
            <a:extLst>
              <a:ext uri="{FF2B5EF4-FFF2-40B4-BE49-F238E27FC236}">
                <a16:creationId xmlns:a16="http://schemas.microsoft.com/office/drawing/2014/main" id="{1ABEF560-7911-4E44-87E3-4A6AAFC326D1}"/>
              </a:ext>
            </a:extLst>
          </p:cNvPr>
          <p:cNvSpPr txBox="1"/>
          <p:nvPr/>
        </p:nvSpPr>
        <p:spPr>
          <a:xfrm>
            <a:off x="0" y="1805354"/>
            <a:ext cx="12192000" cy="1010598"/>
          </a:xfrm>
          <a:prstGeom prst="rect">
            <a:avLst/>
          </a:prstGeom>
        </p:spPr>
        <p:txBody>
          <a:bodyPr wrap="square" lIns="0" tIns="0" rIns="0" bIns="0" rtlCol="0" anchor="t">
            <a:spAutoFit/>
          </a:bodyPr>
          <a:lstStyle/>
          <a:p>
            <a:pPr marL="0" marR="0" lvl="0" indent="0" algn="ctr" defTabSz="457200" rtl="0" eaLnBrk="1" fontAlgn="auto" latinLnBrk="0" hangingPunct="1">
              <a:lnSpc>
                <a:spcPts val="8258"/>
              </a:lnSpc>
              <a:spcBef>
                <a:spcPts val="0"/>
              </a:spcBef>
              <a:spcAft>
                <a:spcPts val="0"/>
              </a:spcAft>
              <a:buClrTx/>
              <a:buSzTx/>
              <a:buFontTx/>
              <a:buNone/>
              <a:tabLst/>
              <a:defRPr/>
            </a:pPr>
            <a:r>
              <a:rPr kumimoji="0" lang="en-US" sz="5200" b="0" i="0" u="none" strike="noStrike" kern="1200" cap="none" spc="0" normalizeH="0" baseline="0" noProof="0" dirty="0">
                <a:ln>
                  <a:noFill/>
                </a:ln>
                <a:solidFill>
                  <a:srgbClr val="010101"/>
                </a:solidFill>
                <a:effectLst/>
                <a:uLnTx/>
                <a:uFillTx/>
                <a:latin typeface="Garamond" panose="02020404030301010803"/>
                <a:ea typeface="+mn-ea"/>
                <a:cs typeface="+mn-cs"/>
              </a:rPr>
              <a:t>ALABAMA IS</a:t>
            </a:r>
          </a:p>
        </p:txBody>
      </p:sp>
    </p:spTree>
    <p:extLst>
      <p:ext uri="{BB962C8B-B14F-4D97-AF65-F5344CB8AC3E}">
        <p14:creationId xmlns:p14="http://schemas.microsoft.com/office/powerpoint/2010/main" val="280594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1"/>
          </a:solidFill>
        </p:spPr>
        <p:txBody>
          <a:bodyPr/>
          <a:lstStyle/>
          <a:p>
            <a:pPr algn="ctr"/>
            <a:r>
              <a:rPr lang="en-US" b="1" dirty="0">
                <a:solidFill>
                  <a:schemeClr val="bg1"/>
                </a:solidFill>
              </a:rPr>
              <a:t>Important information </a:t>
            </a:r>
            <a:br>
              <a:rPr lang="en-US" b="1" dirty="0">
                <a:solidFill>
                  <a:schemeClr val="bg1"/>
                </a:solidFill>
              </a:rPr>
            </a:br>
            <a:r>
              <a:rPr lang="en-US" b="1" dirty="0">
                <a:solidFill>
                  <a:schemeClr val="bg1"/>
                </a:solidFill>
              </a:rPr>
              <a:t>about the portal</a:t>
            </a:r>
          </a:p>
        </p:txBody>
      </p:sp>
      <p:sp>
        <p:nvSpPr>
          <p:cNvPr id="5" name="Content Placeholder 4"/>
          <p:cNvSpPr>
            <a:spLocks noGrp="1"/>
          </p:cNvSpPr>
          <p:nvPr>
            <p:ph idx="1"/>
          </p:nvPr>
        </p:nvSpPr>
        <p:spPr>
          <a:xfrm>
            <a:off x="1451579" y="2015732"/>
            <a:ext cx="9603275" cy="4037749"/>
          </a:xfrm>
        </p:spPr>
        <p:txBody>
          <a:bodyPr>
            <a:normAutofit/>
          </a:bodyPr>
          <a:lstStyle/>
          <a:p>
            <a:r>
              <a:rPr lang="en-US" sz="2400" dirty="0"/>
              <a:t>Updated weekly for most of the school year.</a:t>
            </a:r>
          </a:p>
          <a:p>
            <a:r>
              <a:rPr lang="en-US" sz="2400" dirty="0"/>
              <a:t>All personally-identifying information from USDE removed and resulting database accessible by authorized users is stored on separate secure server.</a:t>
            </a:r>
          </a:p>
          <a:p>
            <a:r>
              <a:rPr lang="en-US" sz="2400" dirty="0"/>
              <a:t>Finds the first error reported for any FAFSA application and reports that.  Other errors may exist.</a:t>
            </a:r>
          </a:p>
          <a:p>
            <a:r>
              <a:rPr lang="en-US" sz="2400" dirty="0"/>
              <a:t>When searching by “FAFSA Status,” the “No-Match” refers to students who haven’t done anything at all.</a:t>
            </a:r>
          </a:p>
          <a:p>
            <a:pPr marL="0" indent="0">
              <a:buNone/>
            </a:pPr>
            <a:endParaRPr lang="en-US" sz="2400" dirty="0"/>
          </a:p>
          <a:p>
            <a:endParaRPr lang="en-US" sz="2400" dirty="0"/>
          </a:p>
          <a:p>
            <a:pPr marL="0" indent="0">
              <a:buNone/>
            </a:pPr>
            <a:endParaRPr lang="en-US" sz="2400" dirty="0"/>
          </a:p>
          <a:p>
            <a:endParaRPr lang="en-US" dirty="0"/>
          </a:p>
          <a:p>
            <a:pPr marL="0" indent="0">
              <a:buNone/>
            </a:pPr>
            <a:endParaRPr lang="en-US" dirty="0"/>
          </a:p>
        </p:txBody>
      </p:sp>
    </p:spTree>
    <p:extLst>
      <p:ext uri="{BB962C8B-B14F-4D97-AF65-F5344CB8AC3E}">
        <p14:creationId xmlns:p14="http://schemas.microsoft.com/office/powerpoint/2010/main" val="370574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1"/>
          </a:solidFill>
        </p:spPr>
        <p:txBody>
          <a:bodyPr/>
          <a:lstStyle/>
          <a:p>
            <a:pPr algn="ctr"/>
            <a:r>
              <a:rPr lang="en-US" b="1" dirty="0">
                <a:solidFill>
                  <a:schemeClr val="bg1"/>
                </a:solidFill>
              </a:rPr>
              <a:t>Important Notes </a:t>
            </a:r>
            <a:br>
              <a:rPr lang="en-US" b="1" dirty="0">
                <a:solidFill>
                  <a:schemeClr val="bg1"/>
                </a:solidFill>
              </a:rPr>
            </a:br>
            <a:r>
              <a:rPr lang="en-US" b="1" dirty="0">
                <a:solidFill>
                  <a:schemeClr val="bg1"/>
                </a:solidFill>
              </a:rPr>
              <a:t>About the Portal</a:t>
            </a:r>
          </a:p>
        </p:txBody>
      </p:sp>
      <p:sp>
        <p:nvSpPr>
          <p:cNvPr id="5" name="Content Placeholder 4"/>
          <p:cNvSpPr>
            <a:spLocks noGrp="1"/>
          </p:cNvSpPr>
          <p:nvPr>
            <p:ph idx="1"/>
          </p:nvPr>
        </p:nvSpPr>
        <p:spPr>
          <a:xfrm>
            <a:off x="1451579" y="2015732"/>
            <a:ext cx="9603275" cy="4037749"/>
          </a:xfrm>
        </p:spPr>
        <p:txBody>
          <a:bodyPr>
            <a:normAutofit/>
          </a:bodyPr>
          <a:lstStyle/>
          <a:p>
            <a:r>
              <a:rPr lang="en-US" b="1" dirty="0"/>
              <a:t>Missing Students</a:t>
            </a:r>
            <a:r>
              <a:rPr lang="en-US" dirty="0"/>
              <a:t>: </a:t>
            </a:r>
          </a:p>
          <a:p>
            <a:pPr marL="971550" lvl="1" indent="-514350">
              <a:buFont typeface="+mj-lt"/>
              <a:buAutoNum type="romanUcPeriod"/>
            </a:pPr>
            <a:r>
              <a:rPr lang="en-US" dirty="0"/>
              <a:t>First, compare the student’s SS# on PowerSchool with what’s on FAFSA.</a:t>
            </a:r>
          </a:p>
          <a:p>
            <a:pPr marL="971550" lvl="1" indent="-514350">
              <a:buFont typeface="+mj-lt"/>
              <a:buAutoNum type="romanUcPeriod"/>
            </a:pPr>
            <a:r>
              <a:rPr lang="en-US" dirty="0"/>
              <a:t>Via email send a </a:t>
            </a:r>
            <a:r>
              <a:rPr lang="en-US" dirty="0">
                <a:solidFill>
                  <a:srgbClr val="FF0000"/>
                </a:solidFill>
              </a:rPr>
              <a:t>password protected </a:t>
            </a:r>
            <a:r>
              <a:rPr lang="en-US" dirty="0"/>
              <a:t>Excel file to </a:t>
            </a:r>
            <a:r>
              <a:rPr lang="en-US" dirty="0">
                <a:solidFill>
                  <a:srgbClr val="0070C0"/>
                </a:solidFill>
                <a:hlinkClick r:id="rId3"/>
              </a:rPr>
              <a:t>fafsa@ache.edu</a:t>
            </a:r>
            <a:r>
              <a:rPr lang="en-US" dirty="0"/>
              <a:t> with the following fields (school district, school name, student’s last name, student’s first name, date of birth, social security number.)</a:t>
            </a:r>
          </a:p>
          <a:p>
            <a:pPr marL="971550" lvl="1" indent="-514350">
              <a:buFont typeface="+mj-lt"/>
              <a:buAutoNum type="romanUcPeriod"/>
            </a:pPr>
            <a:r>
              <a:rPr lang="en-US" dirty="0"/>
              <a:t>Contact Ron Leonard (334.242.2211) for more information.</a:t>
            </a:r>
          </a:p>
          <a:p>
            <a:pPr marL="457200" lvl="1" indent="0">
              <a:buNone/>
            </a:pPr>
            <a:endParaRPr lang="en-US" dirty="0"/>
          </a:p>
          <a:p>
            <a:r>
              <a:rPr lang="en-US" b="1" dirty="0"/>
              <a:t>Training</a:t>
            </a:r>
            <a:r>
              <a:rPr lang="en-US" dirty="0"/>
              <a:t>:  Virtual or on-site training can be provided with ample notice.  Contact Ron at fafsa@ache.edu for more information.</a:t>
            </a:r>
          </a:p>
          <a:p>
            <a:pPr marL="0" indent="0">
              <a:buNone/>
            </a:pPr>
            <a:endParaRPr lang="en-US" sz="2400" dirty="0"/>
          </a:p>
          <a:p>
            <a:endParaRPr lang="en-US" sz="2400" dirty="0"/>
          </a:p>
          <a:p>
            <a:pPr marL="0" indent="0">
              <a:buNone/>
            </a:pPr>
            <a:endParaRPr lang="en-US" sz="2400" dirty="0"/>
          </a:p>
          <a:p>
            <a:endParaRPr lang="en-US" dirty="0"/>
          </a:p>
          <a:p>
            <a:pPr marL="0" indent="0">
              <a:buNone/>
            </a:pPr>
            <a:endParaRPr lang="en-US" dirty="0"/>
          </a:p>
        </p:txBody>
      </p:sp>
    </p:spTree>
    <p:extLst>
      <p:ext uri="{BB962C8B-B14F-4D97-AF65-F5344CB8AC3E}">
        <p14:creationId xmlns:p14="http://schemas.microsoft.com/office/powerpoint/2010/main" val="245178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656A-A334-4E9C-AF37-412B12272335}"/>
              </a:ext>
            </a:extLst>
          </p:cNvPr>
          <p:cNvSpPr>
            <a:spLocks noGrp="1"/>
          </p:cNvSpPr>
          <p:nvPr>
            <p:ph type="title"/>
          </p:nvPr>
        </p:nvSpPr>
        <p:spPr/>
        <p:txBody>
          <a:bodyPr/>
          <a:lstStyle/>
          <a:p>
            <a:pPr algn="ctr"/>
            <a:r>
              <a:rPr lang="en-US" dirty="0"/>
              <a:t>Future Features and Functionality</a:t>
            </a:r>
          </a:p>
        </p:txBody>
      </p:sp>
      <p:pic>
        <p:nvPicPr>
          <p:cNvPr id="1027" name="Picture 9" descr="Text&#10;&#10;Description automatically generated with low confidence">
            <a:extLst>
              <a:ext uri="{FF2B5EF4-FFF2-40B4-BE49-F238E27FC236}">
                <a16:creationId xmlns:a16="http://schemas.microsoft.com/office/drawing/2014/main" id="{34F7CD8C-6D75-46A7-AFB2-10B2D00BAB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891" y="1969162"/>
            <a:ext cx="10072650" cy="408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4216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AF0282-18A4-4E66-B8D4-E7F2B16B76E3}"/>
              </a:ext>
            </a:extLst>
          </p:cNvPr>
          <p:cNvSpPr>
            <a:spLocks noGrp="1"/>
          </p:cNvSpPr>
          <p:nvPr>
            <p:ph type="title"/>
          </p:nvPr>
        </p:nvSpPr>
        <p:spPr/>
        <p:txBody>
          <a:bodyPr>
            <a:normAutofit/>
          </a:bodyPr>
          <a:lstStyle/>
          <a:p>
            <a:pPr algn="ctr"/>
            <a:r>
              <a:rPr lang="en-US" sz="4400" dirty="0"/>
              <a:t>ACHE Contact</a:t>
            </a:r>
          </a:p>
        </p:txBody>
      </p:sp>
      <p:sp>
        <p:nvSpPr>
          <p:cNvPr id="8" name="Content Placeholder 7">
            <a:extLst>
              <a:ext uri="{FF2B5EF4-FFF2-40B4-BE49-F238E27FC236}">
                <a16:creationId xmlns:a16="http://schemas.microsoft.com/office/drawing/2014/main" id="{DFE5B5EC-85BF-4F71-A721-A8E70E984502}"/>
              </a:ext>
            </a:extLst>
          </p:cNvPr>
          <p:cNvSpPr>
            <a:spLocks noGrp="1"/>
          </p:cNvSpPr>
          <p:nvPr>
            <p:ph idx="1"/>
          </p:nvPr>
        </p:nvSpPr>
        <p:spPr/>
        <p:txBody>
          <a:bodyPr>
            <a:normAutofit/>
          </a:bodyPr>
          <a:lstStyle/>
          <a:p>
            <a:pPr marL="0" indent="0" algn="ctr">
              <a:buNone/>
            </a:pPr>
            <a:r>
              <a:rPr lang="en-US" sz="4400" dirty="0"/>
              <a:t>Ron Leonard</a:t>
            </a:r>
          </a:p>
          <a:p>
            <a:pPr algn="ctr"/>
            <a:r>
              <a:rPr lang="en-US" sz="3200" dirty="0">
                <a:hlinkClick r:id="rId2"/>
              </a:rPr>
              <a:t>fafsa@ache.edu</a:t>
            </a:r>
            <a:endParaRPr lang="en-US" sz="3200" dirty="0"/>
          </a:p>
          <a:p>
            <a:pPr algn="ctr"/>
            <a:r>
              <a:rPr lang="en-US" sz="3200" dirty="0"/>
              <a:t>334.242.2211</a:t>
            </a:r>
          </a:p>
        </p:txBody>
      </p:sp>
    </p:spTree>
    <p:extLst>
      <p:ext uri="{BB962C8B-B14F-4D97-AF65-F5344CB8AC3E}">
        <p14:creationId xmlns:p14="http://schemas.microsoft.com/office/powerpoint/2010/main" val="31054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7196" y="2183569"/>
            <a:ext cx="5477608" cy="186204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a:ln>
                  <a:noFill/>
                </a:ln>
                <a:solidFill>
                  <a:prstClr val="black"/>
                </a:solidFill>
                <a:effectLst/>
                <a:uLnTx/>
                <a:uFillTx/>
                <a:latin typeface="Gill Sans MT" panose="020B0502020104020203"/>
                <a:ea typeface="+mn-ea"/>
                <a:cs typeface="+mn-cs"/>
              </a:rPr>
              <a:t>The End</a:t>
            </a:r>
          </a:p>
        </p:txBody>
      </p:sp>
    </p:spTree>
    <p:extLst>
      <p:ext uri="{BB962C8B-B14F-4D97-AF65-F5344CB8AC3E}">
        <p14:creationId xmlns:p14="http://schemas.microsoft.com/office/powerpoint/2010/main" val="649372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p:cNvSpPr txBox="1">
            <a:spLocks/>
          </p:cNvSpPr>
          <p:nvPr/>
        </p:nvSpPr>
        <p:spPr>
          <a:xfrm>
            <a:off x="2952750" y="1028702"/>
            <a:ext cx="6286500" cy="3693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rmAutofit fontScale="82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300" b="0" i="0" u="none" strike="noStrike" kern="1200" cap="none" spc="0" normalizeH="0" baseline="0" noProof="0" dirty="0">
                <a:ln>
                  <a:noFill/>
                </a:ln>
                <a:solidFill>
                  <a:srgbClr val="0070C0"/>
                </a:solidFill>
                <a:effectLst/>
                <a:uLnTx/>
                <a:uFillTx/>
                <a:latin typeface="Gill Sans MT" panose="020B0502020104020203"/>
                <a:ea typeface="+mn-ea"/>
                <a:cs typeface="+mn-cs"/>
              </a:rPr>
              <a:t>Process</a:t>
            </a:r>
            <a:r>
              <a:rPr kumimoji="0" lang="en-US" sz="3300" b="0" i="0" u="none" strike="noStrike" kern="1200" cap="none" spc="0" normalizeH="0" baseline="0" noProof="0" dirty="0">
                <a:ln>
                  <a:noFill/>
                </a:ln>
                <a:solidFill>
                  <a:prstClr val="white"/>
                </a:solidFill>
                <a:effectLst/>
                <a:uLnTx/>
                <a:uFillTx/>
                <a:latin typeface="Gill Sans MT" panose="020B0502020104020203"/>
                <a:ea typeface="+mn-ea"/>
                <a:cs typeface="+mn-cs"/>
              </a:rPr>
              <a:t> </a:t>
            </a:r>
            <a:r>
              <a:rPr kumimoji="0" lang="en-US" sz="3300" b="0" i="0" u="none" strike="noStrike" kern="1200" cap="none" spc="0" normalizeH="0" baseline="0" noProof="0" dirty="0">
                <a:ln>
                  <a:noFill/>
                </a:ln>
                <a:solidFill>
                  <a:srgbClr val="0070C0"/>
                </a:solidFill>
                <a:effectLst/>
                <a:uLnTx/>
                <a:uFillTx/>
                <a:latin typeface="Gill Sans MT" panose="020B0502020104020203"/>
                <a:ea typeface="+mn-ea"/>
                <a:cs typeface="+mn-cs"/>
              </a:rPr>
              <a:t>Flow Diagram</a:t>
            </a:r>
          </a:p>
        </p:txBody>
      </p:sp>
      <p:pic>
        <p:nvPicPr>
          <p:cNvPr id="6" name="Picture 5" descr="Nuage / &lt;strong&gt;cloud&lt;/strong&gt; by lmproulx - Nuage / &lt;strong&gt;cloud&lt;/strong&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3557" y="2108531"/>
            <a:ext cx="1124356" cy="751913"/>
          </a:xfrm>
          <a:prstGeom prst="rect">
            <a:avLst/>
          </a:prstGeom>
        </p:spPr>
      </p:pic>
      <p:cxnSp>
        <p:nvCxnSpPr>
          <p:cNvPr id="10" name="Straight Arrow Connector 9"/>
          <p:cNvCxnSpPr>
            <a:endCxn id="6" idx="2"/>
          </p:cNvCxnSpPr>
          <p:nvPr/>
        </p:nvCxnSpPr>
        <p:spPr>
          <a:xfrm flipV="1">
            <a:off x="3805817" y="2860442"/>
            <a:ext cx="239918" cy="4252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581120" y="4479001"/>
            <a:ext cx="1240523"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rPr>
              <a:t>Student applies for Federal financial aid  using a FAFSA. </a:t>
            </a:r>
          </a:p>
        </p:txBody>
      </p:sp>
      <p:pic>
        <p:nvPicPr>
          <p:cNvPr id="26" name="Picture 25"/>
          <p:cNvPicPr>
            <a:picLocks noChangeAspect="1"/>
          </p:cNvPicPr>
          <p:nvPr/>
        </p:nvPicPr>
        <p:blipFill rotWithShape="1">
          <a:blip r:embed="rId4" cstate="print"/>
          <a:srcRect l="5091" t="1880"/>
          <a:stretch/>
        </p:blipFill>
        <p:spPr>
          <a:xfrm>
            <a:off x="7719184" y="2014977"/>
            <a:ext cx="1283667" cy="1210969"/>
          </a:xfrm>
          <a:prstGeom prst="rect">
            <a:avLst/>
          </a:prstGeom>
        </p:spPr>
      </p:pic>
      <p:cxnSp>
        <p:nvCxnSpPr>
          <p:cNvPr id="32" name="Straight Arrow Connector 31"/>
          <p:cNvCxnSpPr/>
          <p:nvPr/>
        </p:nvCxnSpPr>
        <p:spPr>
          <a:xfrm>
            <a:off x="4668035" y="2598915"/>
            <a:ext cx="2956566" cy="1529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8481817" y="4645774"/>
            <a:ext cx="67298" cy="66422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8864403" y="2203918"/>
            <a:ext cx="2641797" cy="15465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ACHE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compares/matches data using Colorado-developed software and produces a new searchable database of Alabama high school students who have submitted FAFSA applications.</a:t>
            </a:r>
          </a:p>
        </p:txBody>
      </p:sp>
      <p:sp>
        <p:nvSpPr>
          <p:cNvPr id="55" name="Flowchart: Magnetic Disk 54"/>
          <p:cNvSpPr/>
          <p:nvPr/>
        </p:nvSpPr>
        <p:spPr>
          <a:xfrm>
            <a:off x="3285439" y="3423196"/>
            <a:ext cx="778958" cy="85289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Gill Sans MT" panose="020B0502020104020203"/>
                <a:ea typeface="+mn-ea"/>
                <a:cs typeface="+mn-cs"/>
              </a:rPr>
              <a:t>Federal FAFSA Database</a:t>
            </a:r>
          </a:p>
        </p:txBody>
      </p:sp>
      <p:cxnSp>
        <p:nvCxnSpPr>
          <p:cNvPr id="56" name="Straight Arrow Connector 55"/>
          <p:cNvCxnSpPr/>
          <p:nvPr/>
        </p:nvCxnSpPr>
        <p:spPr>
          <a:xfrm flipV="1">
            <a:off x="2441931" y="3680366"/>
            <a:ext cx="784399" cy="8028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0" name="Flowchart: Process 59"/>
          <p:cNvSpPr/>
          <p:nvPr/>
        </p:nvSpPr>
        <p:spPr>
          <a:xfrm>
            <a:off x="7828817" y="4045294"/>
            <a:ext cx="975179" cy="54287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Gill Sans MT" panose="020B0502020104020203"/>
                <a:ea typeface="+mn-ea"/>
                <a:cs typeface="+mn-cs"/>
              </a:rPr>
              <a:t>School Districts</a:t>
            </a:r>
          </a:p>
        </p:txBody>
      </p:sp>
      <p:cxnSp>
        <p:nvCxnSpPr>
          <p:cNvPr id="62" name="Straight Arrow Connector 61"/>
          <p:cNvCxnSpPr/>
          <p:nvPr/>
        </p:nvCxnSpPr>
        <p:spPr>
          <a:xfrm flipH="1">
            <a:off x="8294471" y="3104081"/>
            <a:ext cx="270899" cy="92224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3" name="Freeform 82"/>
          <p:cNvSpPr/>
          <p:nvPr/>
        </p:nvSpPr>
        <p:spPr>
          <a:xfrm>
            <a:off x="2608218" y="4784376"/>
            <a:ext cx="5611685" cy="803308"/>
          </a:xfrm>
          <a:custGeom>
            <a:avLst/>
            <a:gdLst>
              <a:gd name="connsiteX0" fmla="*/ 6059978 w 6059978"/>
              <a:gd name="connsiteY0" fmla="*/ 1105593 h 1244794"/>
              <a:gd name="connsiteX1" fmla="*/ 2992582 w 6059978"/>
              <a:gd name="connsiteY1" fmla="*/ 1147156 h 1244794"/>
              <a:gd name="connsiteX2" fmla="*/ 0 w 6059978"/>
              <a:gd name="connsiteY2" fmla="*/ 0 h 1244794"/>
            </a:gdLst>
            <a:ahLst/>
            <a:cxnLst>
              <a:cxn ang="0">
                <a:pos x="connsiteX0" y="connsiteY0"/>
              </a:cxn>
              <a:cxn ang="0">
                <a:pos x="connsiteX1" y="connsiteY1"/>
              </a:cxn>
              <a:cxn ang="0">
                <a:pos x="connsiteX2" y="connsiteY2"/>
              </a:cxn>
            </a:cxnLst>
            <a:rect l="l" t="t" r="r" b="b"/>
            <a:pathLst>
              <a:path w="6059978" h="1244794">
                <a:moveTo>
                  <a:pt x="6059978" y="1105593"/>
                </a:moveTo>
                <a:cubicBezTo>
                  <a:pt x="5031278" y="1218507"/>
                  <a:pt x="4002578" y="1331421"/>
                  <a:pt x="2992582" y="1147156"/>
                </a:cubicBezTo>
                <a:cubicBezTo>
                  <a:pt x="1982586" y="962891"/>
                  <a:pt x="991293" y="481445"/>
                  <a:pt x="0" y="0"/>
                </a:cubicBezTo>
              </a:path>
            </a:pathLst>
          </a:custGeom>
          <a:ln w="571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1" name="TextBox 10"/>
          <p:cNvSpPr txBox="1"/>
          <p:nvPr/>
        </p:nvSpPr>
        <p:spPr>
          <a:xfrm>
            <a:off x="3543680" y="2367793"/>
            <a:ext cx="1109599" cy="30008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ill Sans MT" panose="020B0502020104020203"/>
                <a:ea typeface="+mn-ea"/>
                <a:cs typeface="+mn-cs"/>
              </a:rPr>
              <a:t>Connect EDU</a:t>
            </a:r>
          </a:p>
        </p:txBody>
      </p:sp>
      <p:sp>
        <p:nvSpPr>
          <p:cNvPr id="15" name="Rectangle 14"/>
          <p:cNvSpPr/>
          <p:nvPr/>
        </p:nvSpPr>
        <p:spPr>
          <a:xfrm>
            <a:off x="4667954" y="2624120"/>
            <a:ext cx="2834815" cy="30008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ill Sans MT" panose="020B0502020104020203"/>
                <a:ea typeface="+mn-ea"/>
                <a:cs typeface="+mn-cs"/>
              </a:rPr>
              <a:t>ACHE  downloads Federal FAFSA data.</a:t>
            </a:r>
          </a:p>
        </p:txBody>
      </p:sp>
      <p:sp>
        <p:nvSpPr>
          <p:cNvPr id="40" name="TextBox 39"/>
          <p:cNvSpPr txBox="1"/>
          <p:nvPr/>
        </p:nvSpPr>
        <p:spPr>
          <a:xfrm rot="20447854">
            <a:off x="5517523" y="3506040"/>
            <a:ext cx="2465954" cy="7155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AL State </a:t>
            </a:r>
            <a:r>
              <a:rPr kumimoji="0" lang="en-US" sz="1350" b="0" i="0" u="none" strike="noStrike" kern="1200" cap="none" spc="0" normalizeH="0" baseline="0" noProof="0" dirty="0" err="1">
                <a:ln>
                  <a:noFill/>
                </a:ln>
                <a:solidFill>
                  <a:prstClr val="black">
                    <a:lumMod val="85000"/>
                    <a:lumOff val="15000"/>
                  </a:prstClr>
                </a:solidFill>
                <a:effectLst/>
                <a:uLnTx/>
                <a:uFillTx/>
                <a:latin typeface="Gill Sans MT" panose="020B0502020104020203"/>
                <a:ea typeface="+mn-ea"/>
                <a:cs typeface="+mn-cs"/>
              </a:rPr>
              <a:t>Dept</a:t>
            </a:r>
            <a:r>
              <a:rPr kumimoji="0" lang="en-US" sz="135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 of Education (ALSDE)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submits student data to ACHE. </a:t>
            </a:r>
          </a:p>
        </p:txBody>
      </p:sp>
      <p:sp>
        <p:nvSpPr>
          <p:cNvPr id="34" name="Rectangle 33"/>
          <p:cNvSpPr/>
          <p:nvPr/>
        </p:nvSpPr>
        <p:spPr>
          <a:xfrm rot="421830">
            <a:off x="3762778" y="4887160"/>
            <a:ext cx="3975476" cy="5078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ill Sans MT" panose="020B0502020104020203"/>
                <a:ea typeface="+mn-ea"/>
                <a:cs typeface="+mn-cs"/>
              </a:rPr>
              <a:t>Authorized staff work with students that have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ill Sans MT" panose="020B0502020104020203"/>
                <a:ea typeface="+mn-ea"/>
                <a:cs typeface="+mn-cs"/>
              </a:rPr>
              <a:t>an incomplete application or have not applied. </a:t>
            </a:r>
          </a:p>
        </p:txBody>
      </p:sp>
      <p:pic>
        <p:nvPicPr>
          <p:cNvPr id="48" name="Picture 2" descr="Image result for student on computer clip 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14373" y="3360128"/>
            <a:ext cx="1170107" cy="1170107"/>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1726847" y="2202571"/>
            <a:ext cx="957633" cy="715581"/>
          </a:xfrm>
          <a:prstGeom prst="rect">
            <a:avLst/>
          </a:prstGeom>
          <a:solidFill>
            <a:srgbClr val="FFFF0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ill Sans MT" panose="020B0502020104020203"/>
                <a:ea typeface="+mn-ea"/>
                <a:cs typeface="+mn-cs"/>
              </a:rPr>
              <a:t>Continue process as needed.</a:t>
            </a:r>
          </a:p>
        </p:txBody>
      </p:sp>
      <p:pic>
        <p:nvPicPr>
          <p:cNvPr id="7" name="Picture 6"/>
          <p:cNvPicPr>
            <a:picLocks noChangeAspect="1"/>
          </p:cNvPicPr>
          <p:nvPr/>
        </p:nvPicPr>
        <p:blipFill>
          <a:blip r:embed="rId6" cstate="print"/>
          <a:stretch>
            <a:fillRect/>
          </a:stretch>
        </p:blipFill>
        <p:spPr>
          <a:xfrm>
            <a:off x="4512273" y="3369851"/>
            <a:ext cx="950171" cy="915965"/>
          </a:xfrm>
          <a:prstGeom prst="rect">
            <a:avLst/>
          </a:prstGeom>
        </p:spPr>
      </p:pic>
      <p:cxnSp>
        <p:nvCxnSpPr>
          <p:cNvPr id="31" name="Straight Arrow Connector 30"/>
          <p:cNvCxnSpPr/>
          <p:nvPr/>
        </p:nvCxnSpPr>
        <p:spPr>
          <a:xfrm flipV="1">
            <a:off x="5459042" y="3017873"/>
            <a:ext cx="2452697" cy="8729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827284" y="3961592"/>
            <a:ext cx="2678916"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Participating Districts access the database to view customizable reports on the schools in their districts.</a:t>
            </a:r>
          </a:p>
        </p:txBody>
      </p:sp>
      <p:sp>
        <p:nvSpPr>
          <p:cNvPr id="27" name="Title 1"/>
          <p:cNvSpPr txBox="1">
            <a:spLocks/>
          </p:cNvSpPr>
          <p:nvPr/>
        </p:nvSpPr>
        <p:spPr>
          <a:xfrm>
            <a:off x="990600" y="517525"/>
            <a:ext cx="10515600"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Gill Sans MT" panose="020B0502020104020203"/>
                <a:ea typeface="+mn-ea"/>
                <a:cs typeface="+mn-cs"/>
              </a:rPr>
              <a:t>Process Flow Diagram</a:t>
            </a:r>
          </a:p>
        </p:txBody>
      </p:sp>
      <p:sp>
        <p:nvSpPr>
          <p:cNvPr id="2" name="TextBox 1"/>
          <p:cNvSpPr txBox="1"/>
          <p:nvPr/>
        </p:nvSpPr>
        <p:spPr>
          <a:xfrm>
            <a:off x="9469408" y="5245632"/>
            <a:ext cx="2124075"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rPr>
              <a:t>High schools in participating districts access the database to view customizable reports on their school and the students in their school.</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19903" y="5223329"/>
            <a:ext cx="956707" cy="1270316"/>
          </a:xfrm>
          <a:prstGeom prst="rect">
            <a:avLst/>
          </a:prstGeom>
        </p:spPr>
      </p:pic>
      <p:sp>
        <p:nvSpPr>
          <p:cNvPr id="8" name="TextBox 7"/>
          <p:cNvSpPr txBox="1"/>
          <p:nvPr/>
        </p:nvSpPr>
        <p:spPr>
          <a:xfrm>
            <a:off x="8219903" y="6472914"/>
            <a:ext cx="126487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rPr>
              <a:t>High Schools</a:t>
            </a:r>
          </a:p>
        </p:txBody>
      </p:sp>
      <p:pic>
        <p:nvPicPr>
          <p:cNvPr id="4" name="Picture 3">
            <a:extLst>
              <a:ext uri="{FF2B5EF4-FFF2-40B4-BE49-F238E27FC236}">
                <a16:creationId xmlns:a16="http://schemas.microsoft.com/office/drawing/2014/main" id="{B40CDF87-EAE6-4380-B0EE-A52F309CB05D}"/>
              </a:ext>
            </a:extLst>
          </p:cNvPr>
          <p:cNvPicPr>
            <a:picLocks noChangeAspect="1"/>
          </p:cNvPicPr>
          <p:nvPr/>
        </p:nvPicPr>
        <p:blipFill>
          <a:blip r:embed="rId8"/>
          <a:stretch>
            <a:fillRect/>
          </a:stretch>
        </p:blipFill>
        <p:spPr>
          <a:xfrm>
            <a:off x="990600" y="1843089"/>
            <a:ext cx="10515600" cy="5014912"/>
          </a:xfrm>
          <a:prstGeom prst="rect">
            <a:avLst/>
          </a:prstGeom>
        </p:spPr>
      </p:pic>
    </p:spTree>
    <p:extLst>
      <p:ext uri="{BB962C8B-B14F-4D97-AF65-F5344CB8AC3E}">
        <p14:creationId xmlns:p14="http://schemas.microsoft.com/office/powerpoint/2010/main" val="101724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up)">
                                      <p:cBhvr>
                                        <p:cTn id="13" dur="10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wipe(down)">
                                      <p:cBhvr>
                                        <p:cTn id="18" dur="1000"/>
                                        <p:tgtEl>
                                          <p:spTgt spid="56"/>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left)">
                                      <p:cBhvr>
                                        <p:cTn id="22" dur="1000"/>
                                        <p:tgtEl>
                                          <p:spTgt spid="55"/>
                                        </p:tgtEl>
                                      </p:cBhvr>
                                    </p:animEffect>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1000"/>
                                        <p:tgtEl>
                                          <p:spTgt spid="10"/>
                                        </p:tgtEl>
                                      </p:cBhvr>
                                    </p:animEffect>
                                  </p:childTnLst>
                                </p:cTn>
                              </p:par>
                            </p:childTnLst>
                          </p:cTn>
                        </p:par>
                        <p:par>
                          <p:cTn id="27" fill="hold">
                            <p:stCondLst>
                              <p:cond delay="3000"/>
                            </p:stCondLst>
                            <p:childTnLst>
                              <p:par>
                                <p:cTn id="28" presetID="22" presetClass="entr" presetSubtype="4"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1000"/>
                                        <p:tgtEl>
                                          <p:spTgt spid="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left)">
                                      <p:cBhvr>
                                        <p:cTn id="38" dur="500"/>
                                        <p:tgtEl>
                                          <p:spTgt spid="32"/>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par>
                                <p:cTn id="42" presetID="22" presetClass="entr" presetSubtype="8"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par>
                                <p:cTn id="49" presetID="22" presetClass="entr" presetSubtype="8"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1000"/>
                                        <p:tgtEl>
                                          <p:spTgt spid="31"/>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down)">
                                      <p:cBhvr>
                                        <p:cTn id="54" dur="500"/>
                                        <p:tgtEl>
                                          <p:spTgt spid="4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wipe(up)">
                                      <p:cBhvr>
                                        <p:cTn id="59" dur="500"/>
                                        <p:tgtEl>
                                          <p:spTgt spid="4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wipe(up)">
                                      <p:cBhvr>
                                        <p:cTn id="64" dur="1000"/>
                                        <p:tgtEl>
                                          <p:spTgt spid="62"/>
                                        </p:tgtEl>
                                      </p:cBhvr>
                                    </p:animEffect>
                                  </p:childTnLst>
                                </p:cTn>
                              </p:par>
                            </p:childTnLst>
                          </p:cTn>
                        </p:par>
                        <p:par>
                          <p:cTn id="65" fill="hold">
                            <p:stCondLst>
                              <p:cond delay="1000"/>
                            </p:stCondLst>
                            <p:childTnLst>
                              <p:par>
                                <p:cTn id="66" presetID="22" presetClass="entr" presetSubtype="1"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up)">
                                      <p:cBhvr>
                                        <p:cTn id="68" dur="1000"/>
                                        <p:tgtEl>
                                          <p:spTgt spid="60"/>
                                        </p:tgtEl>
                                      </p:cBhvr>
                                    </p:animEffect>
                                  </p:childTnLst>
                                </p:cTn>
                              </p:par>
                            </p:childTnLst>
                          </p:cTn>
                        </p:par>
                        <p:par>
                          <p:cTn id="69" fill="hold">
                            <p:stCondLst>
                              <p:cond delay="2000"/>
                            </p:stCondLst>
                            <p:childTnLst>
                              <p:par>
                                <p:cTn id="70" presetID="22"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ipe(up)">
                                      <p:cBhvr>
                                        <p:cTn id="72" dur="500"/>
                                        <p:tgtEl>
                                          <p:spTgt spid="3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up)">
                                      <p:cBhvr>
                                        <p:cTn id="77" dur="1000"/>
                                        <p:tgtEl>
                                          <p:spTgt spid="42"/>
                                        </p:tgtEl>
                                      </p:cBhvr>
                                    </p:animEffect>
                                  </p:childTnLst>
                                </p:cTn>
                              </p:par>
                            </p:childTnLst>
                          </p:cTn>
                        </p:par>
                        <p:par>
                          <p:cTn id="78" fill="hold">
                            <p:stCondLst>
                              <p:cond delay="1000"/>
                            </p:stCondLst>
                            <p:childTnLst>
                              <p:par>
                                <p:cTn id="79" presetID="22" presetClass="entr" presetSubtype="1" fill="hold" nodeType="after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up)">
                                      <p:cBhvr>
                                        <p:cTn id="81" dur="500"/>
                                        <p:tgtEl>
                                          <p:spTgt spid="3"/>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2"/>
                                        </p:tgtEl>
                                        <p:attrNameLst>
                                          <p:attrName>style.visibility</p:attrName>
                                        </p:attrNameLst>
                                      </p:cBhvr>
                                      <p:to>
                                        <p:strVal val="visible"/>
                                      </p:to>
                                    </p:set>
                                    <p:animEffect transition="in" filter="wipe(up)">
                                      <p:cBhvr>
                                        <p:cTn id="84" dur="1000"/>
                                        <p:tgtEl>
                                          <p:spTgt spid="2"/>
                                        </p:tgtEl>
                                      </p:cBhvr>
                                    </p:animEffect>
                                  </p:childTnLst>
                                </p:cTn>
                              </p:par>
                              <p:par>
                                <p:cTn id="85" presetID="1" presetClass="entr" presetSubtype="0" fill="hold" grpId="0" nodeType="withEffect">
                                  <p:stCondLst>
                                    <p:cond delay="0"/>
                                  </p:stCondLst>
                                  <p:childTnLst>
                                    <p:set>
                                      <p:cBhvr>
                                        <p:cTn id="86" dur="1" fill="hold">
                                          <p:stCondLst>
                                            <p:cond delay="0"/>
                                          </p:stCondLst>
                                        </p:cTn>
                                        <p:tgtEl>
                                          <p:spTgt spid="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22" presetClass="entr" presetSubtype="2" fill="hold" grpId="0" nodeType="clickEffect">
                                  <p:stCondLst>
                                    <p:cond delay="0"/>
                                  </p:stCondLst>
                                  <p:childTnLst>
                                    <p:set>
                                      <p:cBhvr>
                                        <p:cTn id="90" dur="1" fill="hold">
                                          <p:stCondLst>
                                            <p:cond delay="0"/>
                                          </p:stCondLst>
                                        </p:cTn>
                                        <p:tgtEl>
                                          <p:spTgt spid="83"/>
                                        </p:tgtEl>
                                        <p:attrNameLst>
                                          <p:attrName>style.visibility</p:attrName>
                                        </p:attrNameLst>
                                      </p:cBhvr>
                                      <p:to>
                                        <p:strVal val="visible"/>
                                      </p:to>
                                    </p:set>
                                    <p:animEffect transition="in" filter="wipe(right)">
                                      <p:cBhvr>
                                        <p:cTn id="91" dur="500"/>
                                        <p:tgtEl>
                                          <p:spTgt spid="8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wipe(right)">
                                      <p:cBhvr>
                                        <p:cTn id="94" dur="500"/>
                                        <p:tgtEl>
                                          <p:spTgt spid="34"/>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wipe(down)">
                                      <p:cBhvr>
                                        <p:cTn id="99"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7" grpId="0"/>
      <p:bldP spid="55" grpId="0" animBg="1"/>
      <p:bldP spid="60" grpId="0" animBg="1"/>
      <p:bldP spid="83" grpId="0" animBg="1"/>
      <p:bldP spid="11" grpId="0"/>
      <p:bldP spid="15" grpId="0"/>
      <p:bldP spid="40" grpId="0"/>
      <p:bldP spid="34" grpId="0"/>
      <p:bldP spid="36" grpId="0" animBg="1"/>
      <p:bldP spid="38" grpId="0"/>
      <p:bldP spid="2"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231" y="533938"/>
            <a:ext cx="8458200" cy="893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US" sz="3200" dirty="0">
                <a:solidFill>
                  <a:schemeClr val="bg1"/>
                </a:solidFill>
              </a:rPr>
              <a:t>FAFSA Website- User Circles &amp; Access</a:t>
            </a:r>
          </a:p>
        </p:txBody>
      </p:sp>
      <p:pic>
        <p:nvPicPr>
          <p:cNvPr id="12" name="Picture 11"/>
          <p:cNvPicPr>
            <a:picLocks noChangeAspect="1"/>
          </p:cNvPicPr>
          <p:nvPr/>
        </p:nvPicPr>
        <p:blipFill>
          <a:blip r:embed="rId3" cstate="print"/>
          <a:stretch>
            <a:fillRect/>
          </a:stretch>
        </p:blipFill>
        <p:spPr>
          <a:xfrm>
            <a:off x="2032231" y="1427556"/>
            <a:ext cx="8458200" cy="5430444"/>
          </a:xfrm>
          <a:prstGeom prst="rect">
            <a:avLst/>
          </a:prstGeom>
        </p:spPr>
      </p:pic>
      <p:sp>
        <p:nvSpPr>
          <p:cNvPr id="7" name="TextBox 6"/>
          <p:cNvSpPr txBox="1"/>
          <p:nvPr/>
        </p:nvSpPr>
        <p:spPr>
          <a:xfrm>
            <a:off x="3709042" y="3438939"/>
            <a:ext cx="161890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Public Access</a:t>
            </a:r>
          </a:p>
        </p:txBody>
      </p:sp>
      <p:sp>
        <p:nvSpPr>
          <p:cNvPr id="8" name="TextBox 7"/>
          <p:cNvSpPr txBox="1"/>
          <p:nvPr/>
        </p:nvSpPr>
        <p:spPr>
          <a:xfrm>
            <a:off x="4730436" y="3905496"/>
            <a:ext cx="175398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Approved Users</a:t>
            </a:r>
          </a:p>
        </p:txBody>
      </p:sp>
      <p:sp>
        <p:nvSpPr>
          <p:cNvPr id="9" name="TextBox 8"/>
          <p:cNvSpPr txBox="1"/>
          <p:nvPr/>
        </p:nvSpPr>
        <p:spPr>
          <a:xfrm>
            <a:off x="4945843" y="4582683"/>
            <a:ext cx="2630977"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Local Access Managers (LAM)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0" name="TextBox 9"/>
          <p:cNvSpPr txBox="1"/>
          <p:nvPr/>
        </p:nvSpPr>
        <p:spPr>
          <a:xfrm>
            <a:off x="6484422" y="5535676"/>
            <a:ext cx="250409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ACHE Staff</a:t>
            </a:r>
          </a:p>
        </p:txBody>
      </p:sp>
    </p:spTree>
    <p:extLst>
      <p:ext uri="{BB962C8B-B14F-4D97-AF65-F5344CB8AC3E}">
        <p14:creationId xmlns:p14="http://schemas.microsoft.com/office/powerpoint/2010/main" val="68513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3795D1-D4D9-4518-AFDE-38B781F9DD74}"/>
              </a:ext>
            </a:extLst>
          </p:cNvPr>
          <p:cNvSpPr txBox="1"/>
          <p:nvPr/>
        </p:nvSpPr>
        <p:spPr>
          <a:xfrm>
            <a:off x="838200" y="1604865"/>
            <a:ext cx="3351245" cy="424731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The general public can see completion rates for districts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and schools within districts.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But, the public cannot see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student level data.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Search by district and/or school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Districts are alphabetized.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Schools within a district are alphabetized.</a:t>
            </a:r>
          </a:p>
        </p:txBody>
      </p:sp>
      <p:sp>
        <p:nvSpPr>
          <p:cNvPr id="4" name="Title 1"/>
          <p:cNvSpPr txBox="1">
            <a:spLocks/>
          </p:cNvSpPr>
          <p:nvPr/>
        </p:nvSpPr>
        <p:spPr>
          <a:xfrm>
            <a:off x="838200" y="192506"/>
            <a:ext cx="10515600" cy="1330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a:solidFill>
                  <a:srgbClr val="53585F"/>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00" b="0" i="0" u="none" strike="noStrike" kern="1200" cap="none" spc="0" normalizeH="0" baseline="0" noProof="0" dirty="0">
                <a:ln>
                  <a:noFill/>
                </a:ln>
                <a:solidFill>
                  <a:prstClr val="white"/>
                </a:solidFill>
                <a:effectLst/>
                <a:uLnTx/>
                <a:uFillTx/>
                <a:latin typeface="Gill Sans MT" panose="020B0502020104020203"/>
                <a:ea typeface="+mn-ea"/>
                <a:cs typeface="+mn-cs"/>
              </a:rPr>
              <a:t>Public Access / View</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00" b="0" i="0" u="none" strike="noStrike" kern="1200" cap="none" spc="0" normalizeH="0" baseline="0" noProof="0" dirty="0">
                <a:ln>
                  <a:noFill/>
                </a:ln>
                <a:solidFill>
                  <a:prstClr val="white"/>
                </a:solidFill>
                <a:effectLst/>
                <a:uLnTx/>
                <a:uFillTx/>
                <a:latin typeface="Gill Sans MT" panose="020B0502020104020203"/>
                <a:ea typeface="+mn-ea"/>
                <a:cs typeface="+mn-cs"/>
              </a:rPr>
              <a:t>URL: fafsa.ache.edu</a:t>
            </a:r>
          </a:p>
        </p:txBody>
      </p:sp>
      <p:pic>
        <p:nvPicPr>
          <p:cNvPr id="2" name="Picture 1">
            <a:extLst>
              <a:ext uri="{FF2B5EF4-FFF2-40B4-BE49-F238E27FC236}">
                <a16:creationId xmlns:a16="http://schemas.microsoft.com/office/drawing/2014/main" id="{DA1BB235-180A-4629-84E7-F78696E90A5A}"/>
              </a:ext>
            </a:extLst>
          </p:cNvPr>
          <p:cNvPicPr>
            <a:picLocks noChangeAspect="1"/>
          </p:cNvPicPr>
          <p:nvPr/>
        </p:nvPicPr>
        <p:blipFill>
          <a:blip r:embed="rId3"/>
          <a:stretch>
            <a:fillRect/>
          </a:stretch>
        </p:blipFill>
        <p:spPr>
          <a:xfrm>
            <a:off x="3989642" y="1522924"/>
            <a:ext cx="7364157" cy="5395184"/>
          </a:xfrm>
          <a:prstGeom prst="rect">
            <a:avLst/>
          </a:prstGeom>
        </p:spPr>
      </p:pic>
      <p:cxnSp>
        <p:nvCxnSpPr>
          <p:cNvPr id="7" name="Straight Arrow Connector 6">
            <a:extLst>
              <a:ext uri="{FF2B5EF4-FFF2-40B4-BE49-F238E27FC236}">
                <a16:creationId xmlns:a16="http://schemas.microsoft.com/office/drawing/2014/main" id="{A1A5A172-7A8F-4B18-BC7B-6511FD806FEA}"/>
              </a:ext>
            </a:extLst>
          </p:cNvPr>
          <p:cNvCxnSpPr/>
          <p:nvPr/>
        </p:nvCxnSpPr>
        <p:spPr>
          <a:xfrm>
            <a:off x="2513822" y="4439920"/>
            <a:ext cx="6051058" cy="10261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B5D085A-7F14-4E2F-B0A3-7AF563B98E81}"/>
              </a:ext>
            </a:extLst>
          </p:cNvPr>
          <p:cNvCxnSpPr/>
          <p:nvPr/>
        </p:nvCxnSpPr>
        <p:spPr>
          <a:xfrm>
            <a:off x="2513822" y="4439920"/>
            <a:ext cx="3338338" cy="9753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339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AB6152B-A275-914E-8886-9B69DC9AF874}"/>
              </a:ext>
            </a:extLst>
          </p:cNvPr>
          <p:cNvSpPr>
            <a:spLocks noGrp="1"/>
          </p:cNvSpPr>
          <p:nvPr>
            <p:ph type="title"/>
          </p:nvPr>
        </p:nvSpPr>
        <p:spPr>
          <a:xfrm>
            <a:off x="1" y="35827"/>
            <a:ext cx="12192000" cy="1056319"/>
          </a:xfrm>
        </p:spPr>
        <p:txBody>
          <a:bodyPr>
            <a:normAutofit/>
          </a:bodyPr>
          <a:lstStyle/>
          <a:p>
            <a:pPr algn="ctr"/>
            <a:r>
              <a:rPr lang="en-US" sz="3200" dirty="0">
                <a:solidFill>
                  <a:schemeClr val="tx1"/>
                </a:solidFill>
              </a:rPr>
              <a:t>How to log In &amp;</a:t>
            </a:r>
            <a:br>
              <a:rPr lang="en-US" sz="3200" dirty="0">
                <a:solidFill>
                  <a:schemeClr val="tx1"/>
                </a:solidFill>
              </a:rPr>
            </a:br>
            <a:r>
              <a:rPr lang="en-US" sz="3200" dirty="0">
                <a:solidFill>
                  <a:schemeClr val="tx1"/>
                </a:solidFill>
              </a:rPr>
              <a:t> Access Student detail</a:t>
            </a:r>
          </a:p>
        </p:txBody>
      </p:sp>
      <p:sp>
        <p:nvSpPr>
          <p:cNvPr id="13" name="TextBox 12">
            <a:extLst>
              <a:ext uri="{FF2B5EF4-FFF2-40B4-BE49-F238E27FC236}">
                <a16:creationId xmlns:a16="http://schemas.microsoft.com/office/drawing/2014/main" id="{9EEC539D-A2C4-0C48-A6E1-FB4BF2F69194}"/>
              </a:ext>
            </a:extLst>
          </p:cNvPr>
          <p:cNvSpPr txBox="1"/>
          <p:nvPr/>
        </p:nvSpPr>
        <p:spPr>
          <a:xfrm>
            <a:off x="1" y="1835656"/>
            <a:ext cx="3017520" cy="62478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panose="020B0502020104020203"/>
                <a:ea typeface="+mn-ea"/>
                <a:cs typeface="+mn-cs"/>
              </a:rPr>
              <a:t>Steps to Log In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In your browser type, </a:t>
            </a:r>
            <a:r>
              <a:rPr kumimoji="0" lang="en-US" sz="1800" b="0" i="0" u="none" strike="noStrike" kern="1200" cap="none" spc="0" normalizeH="0" baseline="0" noProof="0" dirty="0">
                <a:ln>
                  <a:noFill/>
                </a:ln>
                <a:solidFill>
                  <a:prstClr val="black"/>
                </a:solidFill>
                <a:effectLst/>
                <a:highlight>
                  <a:srgbClr val="FFFF00"/>
                </a:highlight>
                <a:uLnTx/>
                <a:uFillTx/>
                <a:latin typeface="Gill Sans MT" panose="020B0502020104020203"/>
                <a:ea typeface="+mn-ea"/>
                <a:cs typeface="+mn-cs"/>
              </a:rPr>
              <a:t>fafsa.ache.edu</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In the upper right corner, click “Log in”.</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Enter your “User Name” and “Password.”  Then click the “Log in” button.</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On the resulting page, scroll over Student Detail, and click “2022-2023”</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200" b="1"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17" name="Content Placeholder 6">
            <a:extLst>
              <a:ext uri="{FF2B5EF4-FFF2-40B4-BE49-F238E27FC236}">
                <a16:creationId xmlns:a16="http://schemas.microsoft.com/office/drawing/2014/main" id="{2D07EB20-6C10-8846-AB35-3E7A81C52C38}"/>
              </a:ext>
            </a:extLst>
          </p:cNvPr>
          <p:cNvPicPr>
            <a:picLocks noChangeAspect="1"/>
          </p:cNvPicPr>
          <p:nvPr/>
        </p:nvPicPr>
        <p:blipFill rotWithShape="1">
          <a:blip r:embed="rId3"/>
          <a:srcRect r="1648"/>
          <a:stretch/>
        </p:blipFill>
        <p:spPr>
          <a:xfrm>
            <a:off x="7797119" y="1895294"/>
            <a:ext cx="4280228" cy="4142875"/>
          </a:xfrm>
          <a:prstGeom prst="rect">
            <a:avLst/>
          </a:prstGeom>
          <a:ln w="38100">
            <a:noFill/>
          </a:ln>
        </p:spPr>
      </p:pic>
      <p:sp>
        <p:nvSpPr>
          <p:cNvPr id="19" name="Oval 18">
            <a:extLst>
              <a:ext uri="{FF2B5EF4-FFF2-40B4-BE49-F238E27FC236}">
                <a16:creationId xmlns:a16="http://schemas.microsoft.com/office/drawing/2014/main" id="{CF53585B-3E9C-7D49-9DDF-DDACE6E3EA65}"/>
              </a:ext>
            </a:extLst>
          </p:cNvPr>
          <p:cNvSpPr/>
          <p:nvPr/>
        </p:nvSpPr>
        <p:spPr>
          <a:xfrm>
            <a:off x="7857635" y="4368558"/>
            <a:ext cx="2968870" cy="478943"/>
          </a:xfrm>
          <a:prstGeom prst="ellipse">
            <a:avLst/>
          </a:prstGeom>
          <a:noFill/>
          <a:ln w="28575">
            <a:solidFill>
              <a:srgbClr val="B83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0" name="Oval 19">
            <a:extLst>
              <a:ext uri="{FF2B5EF4-FFF2-40B4-BE49-F238E27FC236}">
                <a16:creationId xmlns:a16="http://schemas.microsoft.com/office/drawing/2014/main" id="{8B7F1159-07D9-A747-BA8C-E8B880F2425E}"/>
              </a:ext>
            </a:extLst>
          </p:cNvPr>
          <p:cNvSpPr/>
          <p:nvPr/>
        </p:nvSpPr>
        <p:spPr>
          <a:xfrm>
            <a:off x="7857635" y="4948387"/>
            <a:ext cx="2968870" cy="494448"/>
          </a:xfrm>
          <a:prstGeom prst="ellipse">
            <a:avLst/>
          </a:prstGeom>
          <a:noFill/>
          <a:ln w="28575">
            <a:solidFill>
              <a:srgbClr val="B83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1" name="Text Placeholder 2">
            <a:extLst>
              <a:ext uri="{FF2B5EF4-FFF2-40B4-BE49-F238E27FC236}">
                <a16:creationId xmlns:a16="http://schemas.microsoft.com/office/drawing/2014/main" id="{C3E6AB67-31B1-B140-B5B5-A9BAA3E806B8}"/>
              </a:ext>
            </a:extLst>
          </p:cNvPr>
          <p:cNvSpPr txBox="1">
            <a:spLocks/>
          </p:cNvSpPr>
          <p:nvPr/>
        </p:nvSpPr>
        <p:spPr>
          <a:xfrm>
            <a:off x="2836391" y="1294037"/>
            <a:ext cx="3059722" cy="80194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baseline="0">
                <a:solidFill>
                  <a:srgbClr val="53585F"/>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bg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bg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bg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bg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US" sz="2200" dirty="0">
                <a:solidFill>
                  <a:srgbClr val="B83242"/>
                </a:solidFill>
              </a:rPr>
              <a:t>LOG IN (STEPS 1 &amp; 2)</a:t>
            </a:r>
          </a:p>
        </p:txBody>
      </p:sp>
      <p:sp>
        <p:nvSpPr>
          <p:cNvPr id="22" name="Text Placeholder 2">
            <a:extLst>
              <a:ext uri="{FF2B5EF4-FFF2-40B4-BE49-F238E27FC236}">
                <a16:creationId xmlns:a16="http://schemas.microsoft.com/office/drawing/2014/main" id="{B784CC7D-160F-B842-8269-2242386E0092}"/>
              </a:ext>
            </a:extLst>
          </p:cNvPr>
          <p:cNvSpPr txBox="1">
            <a:spLocks/>
          </p:cNvSpPr>
          <p:nvPr/>
        </p:nvSpPr>
        <p:spPr>
          <a:xfrm>
            <a:off x="7288241" y="1294037"/>
            <a:ext cx="3059722" cy="80194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baseline="0">
                <a:solidFill>
                  <a:srgbClr val="53585F"/>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bg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bg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bg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bg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US" sz="2200" dirty="0">
                <a:solidFill>
                  <a:srgbClr val="B83242"/>
                </a:solidFill>
              </a:rPr>
              <a:t>LOG IN (STEP 3)</a:t>
            </a:r>
          </a:p>
        </p:txBody>
      </p:sp>
      <p:pic>
        <p:nvPicPr>
          <p:cNvPr id="2" name="Picture 1">
            <a:extLst>
              <a:ext uri="{FF2B5EF4-FFF2-40B4-BE49-F238E27FC236}">
                <a16:creationId xmlns:a16="http://schemas.microsoft.com/office/drawing/2014/main" id="{C3C2F11F-AB06-44D6-B940-7636AC71B84A}"/>
              </a:ext>
            </a:extLst>
          </p:cNvPr>
          <p:cNvPicPr>
            <a:picLocks noChangeAspect="1"/>
          </p:cNvPicPr>
          <p:nvPr/>
        </p:nvPicPr>
        <p:blipFill>
          <a:blip r:embed="rId4"/>
          <a:stretch>
            <a:fillRect/>
          </a:stretch>
        </p:blipFill>
        <p:spPr>
          <a:xfrm>
            <a:off x="3017521" y="1895294"/>
            <a:ext cx="4582159" cy="4142875"/>
          </a:xfrm>
          <a:prstGeom prst="rect">
            <a:avLst/>
          </a:prstGeom>
        </p:spPr>
      </p:pic>
      <p:sp>
        <p:nvSpPr>
          <p:cNvPr id="3" name="Oval 2">
            <a:extLst>
              <a:ext uri="{FF2B5EF4-FFF2-40B4-BE49-F238E27FC236}">
                <a16:creationId xmlns:a16="http://schemas.microsoft.com/office/drawing/2014/main" id="{C73E8B8D-38C0-4529-A9F0-32BDF6263325}"/>
              </a:ext>
            </a:extLst>
          </p:cNvPr>
          <p:cNvSpPr/>
          <p:nvPr/>
        </p:nvSpPr>
        <p:spPr>
          <a:xfrm>
            <a:off x="7193280" y="1991359"/>
            <a:ext cx="375920" cy="3065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885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95B4C5-CB67-534E-AF01-3D8C9DE852BD}"/>
              </a:ext>
            </a:extLst>
          </p:cNvPr>
          <p:cNvSpPr txBox="1"/>
          <p:nvPr/>
        </p:nvSpPr>
        <p:spPr>
          <a:xfrm>
            <a:off x="383682" y="747973"/>
            <a:ext cx="2131069" cy="1477328"/>
          </a:xfrm>
          <a:prstGeom prst="rect">
            <a:avLst/>
          </a:prstGeom>
          <a:noFill/>
          <a:ln w="28575">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B83242"/>
                </a:solidFill>
                <a:effectLst/>
                <a:uLnTx/>
                <a:uFillTx/>
                <a:latin typeface="Gill Sans MT" panose="020B0502020104020203"/>
                <a:ea typeface="+mn-ea"/>
                <a:cs typeface="+mn-cs"/>
              </a:rPr>
              <a:t>From the home page, scroll over “Student Detail”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B83242"/>
                </a:solidFill>
                <a:effectLst/>
                <a:uLnTx/>
                <a:uFillTx/>
                <a:latin typeface="Gill Sans MT" panose="020B0502020104020203"/>
                <a:ea typeface="+mn-ea"/>
                <a:cs typeface="+mn-cs"/>
              </a:rPr>
              <a:t>and then click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B83242"/>
                </a:solidFill>
                <a:effectLst/>
                <a:uLnTx/>
                <a:uFillTx/>
                <a:latin typeface="Gill Sans MT" panose="020B0502020104020203"/>
                <a:ea typeface="+mn-ea"/>
                <a:cs typeface="+mn-cs"/>
              </a:rPr>
              <a:t>“2022-2023”</a:t>
            </a:r>
          </a:p>
        </p:txBody>
      </p:sp>
      <p:sp>
        <p:nvSpPr>
          <p:cNvPr id="7" name="Title 16">
            <a:extLst>
              <a:ext uri="{FF2B5EF4-FFF2-40B4-BE49-F238E27FC236}">
                <a16:creationId xmlns:a16="http://schemas.microsoft.com/office/drawing/2014/main" id="{1A09E3FE-A825-CE49-B9DB-C0D9F3D69839}"/>
              </a:ext>
            </a:extLst>
          </p:cNvPr>
          <p:cNvSpPr>
            <a:spLocks noGrp="1"/>
          </p:cNvSpPr>
          <p:nvPr>
            <p:ph type="title"/>
          </p:nvPr>
        </p:nvSpPr>
        <p:spPr>
          <a:xfrm>
            <a:off x="1" y="1"/>
            <a:ext cx="12192000" cy="649356"/>
          </a:xfrm>
          <a:ln>
            <a:noFill/>
          </a:ln>
        </p:spPr>
        <p:txBody>
          <a:bodyPr>
            <a:normAutofit/>
          </a:bodyPr>
          <a:lstStyle/>
          <a:p>
            <a:pPr algn="ctr"/>
            <a:r>
              <a:rPr lang="en-US" sz="3200" dirty="0">
                <a:solidFill>
                  <a:schemeClr val="tx1"/>
                </a:solidFill>
              </a:rPr>
              <a:t>Student Detail Page</a:t>
            </a:r>
          </a:p>
        </p:txBody>
      </p:sp>
      <p:pic>
        <p:nvPicPr>
          <p:cNvPr id="8" name="Picture 7">
            <a:extLst>
              <a:ext uri="{FF2B5EF4-FFF2-40B4-BE49-F238E27FC236}">
                <a16:creationId xmlns:a16="http://schemas.microsoft.com/office/drawing/2014/main" id="{152BD540-2A18-4559-9AF2-E6DA591A6AD9}"/>
              </a:ext>
            </a:extLst>
          </p:cNvPr>
          <p:cNvPicPr>
            <a:picLocks noChangeAspect="1"/>
          </p:cNvPicPr>
          <p:nvPr/>
        </p:nvPicPr>
        <p:blipFill>
          <a:blip r:embed="rId3"/>
          <a:stretch>
            <a:fillRect/>
          </a:stretch>
        </p:blipFill>
        <p:spPr>
          <a:xfrm>
            <a:off x="2896536" y="747973"/>
            <a:ext cx="6918024" cy="6113602"/>
          </a:xfrm>
          <a:prstGeom prst="rect">
            <a:avLst/>
          </a:prstGeom>
        </p:spPr>
      </p:pic>
      <p:sp>
        <p:nvSpPr>
          <p:cNvPr id="9" name="Oval 8">
            <a:extLst>
              <a:ext uri="{FF2B5EF4-FFF2-40B4-BE49-F238E27FC236}">
                <a16:creationId xmlns:a16="http://schemas.microsoft.com/office/drawing/2014/main" id="{4A831235-9CAC-4D54-BC09-76B519943D0E}"/>
              </a:ext>
            </a:extLst>
          </p:cNvPr>
          <p:cNvSpPr/>
          <p:nvPr/>
        </p:nvSpPr>
        <p:spPr>
          <a:xfrm>
            <a:off x="4124960" y="1564640"/>
            <a:ext cx="1351280" cy="25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58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E8478837-5E20-3445-A984-85EC6830BA50}"/>
              </a:ext>
            </a:extLst>
          </p:cNvPr>
          <p:cNvPicPr>
            <a:picLocks noGrp="1" noChangeAspect="1"/>
          </p:cNvPicPr>
          <p:nvPr>
            <p:ph idx="1"/>
          </p:nvPr>
        </p:nvPicPr>
        <p:blipFill rotWithShape="1">
          <a:blip r:embed="rId3"/>
          <a:srcRect t="23997"/>
          <a:stretch/>
        </p:blipFill>
        <p:spPr>
          <a:xfrm>
            <a:off x="4133509" y="1700213"/>
            <a:ext cx="7767022" cy="4414837"/>
          </a:xfrm>
          <a:prstGeom prst="rect">
            <a:avLst/>
          </a:prstGeom>
        </p:spPr>
      </p:pic>
      <p:sp>
        <p:nvSpPr>
          <p:cNvPr id="3" name="Oval 2">
            <a:extLst>
              <a:ext uri="{FF2B5EF4-FFF2-40B4-BE49-F238E27FC236}">
                <a16:creationId xmlns:a16="http://schemas.microsoft.com/office/drawing/2014/main" id="{FDA3A30F-E280-8744-B95C-EF81582FB3D8}"/>
              </a:ext>
            </a:extLst>
          </p:cNvPr>
          <p:cNvSpPr/>
          <p:nvPr/>
        </p:nvSpPr>
        <p:spPr>
          <a:xfrm>
            <a:off x="4302368" y="2560027"/>
            <a:ext cx="1556238" cy="334107"/>
          </a:xfrm>
          <a:prstGeom prst="ellipse">
            <a:avLst/>
          </a:prstGeom>
          <a:noFill/>
          <a:ln w="28575">
            <a:solidFill>
              <a:srgbClr val="B83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4" name="Oval 3">
            <a:extLst>
              <a:ext uri="{FF2B5EF4-FFF2-40B4-BE49-F238E27FC236}">
                <a16:creationId xmlns:a16="http://schemas.microsoft.com/office/drawing/2014/main" id="{800D852A-0B11-2044-82D8-5C0C50B0B1CF}"/>
              </a:ext>
            </a:extLst>
          </p:cNvPr>
          <p:cNvSpPr/>
          <p:nvPr/>
        </p:nvSpPr>
        <p:spPr>
          <a:xfrm>
            <a:off x="7426568" y="2560027"/>
            <a:ext cx="1556238" cy="334107"/>
          </a:xfrm>
          <a:prstGeom prst="ellipse">
            <a:avLst/>
          </a:prstGeom>
          <a:noFill/>
          <a:ln w="28575">
            <a:solidFill>
              <a:srgbClr val="B83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5" name="5-Point Star 4">
            <a:extLst>
              <a:ext uri="{FF2B5EF4-FFF2-40B4-BE49-F238E27FC236}">
                <a16:creationId xmlns:a16="http://schemas.microsoft.com/office/drawing/2014/main" id="{3591AD98-4C2B-734F-A6BD-B873E72C623A}"/>
              </a:ext>
            </a:extLst>
          </p:cNvPr>
          <p:cNvSpPr/>
          <p:nvPr/>
        </p:nvSpPr>
        <p:spPr>
          <a:xfrm>
            <a:off x="8204687" y="3461497"/>
            <a:ext cx="340659"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6" name="5-Point Star 5">
            <a:extLst>
              <a:ext uri="{FF2B5EF4-FFF2-40B4-BE49-F238E27FC236}">
                <a16:creationId xmlns:a16="http://schemas.microsoft.com/office/drawing/2014/main" id="{79E32B6B-1709-0145-96CE-FA9E7346319B}"/>
              </a:ext>
            </a:extLst>
          </p:cNvPr>
          <p:cNvSpPr/>
          <p:nvPr/>
        </p:nvSpPr>
        <p:spPr>
          <a:xfrm>
            <a:off x="9199770" y="3461497"/>
            <a:ext cx="340659"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 name="5-Point Star 6">
            <a:extLst>
              <a:ext uri="{FF2B5EF4-FFF2-40B4-BE49-F238E27FC236}">
                <a16:creationId xmlns:a16="http://schemas.microsoft.com/office/drawing/2014/main" id="{1555E98F-B657-CC4C-A9DC-0FDD554F8C3A}"/>
              </a:ext>
            </a:extLst>
          </p:cNvPr>
          <p:cNvSpPr/>
          <p:nvPr/>
        </p:nvSpPr>
        <p:spPr>
          <a:xfrm>
            <a:off x="10876950" y="3461497"/>
            <a:ext cx="340659"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8" name="Title 1">
            <a:extLst>
              <a:ext uri="{FF2B5EF4-FFF2-40B4-BE49-F238E27FC236}">
                <a16:creationId xmlns:a16="http://schemas.microsoft.com/office/drawing/2014/main" id="{D0E097F7-E3F5-9B47-A7E2-DC2843CCE625}"/>
              </a:ext>
            </a:extLst>
          </p:cNvPr>
          <p:cNvSpPr>
            <a:spLocks noGrp="1"/>
          </p:cNvSpPr>
          <p:nvPr>
            <p:ph type="title"/>
          </p:nvPr>
        </p:nvSpPr>
        <p:spPr>
          <a:xfrm>
            <a:off x="0" y="1"/>
            <a:ext cx="12192000" cy="871538"/>
          </a:xfrm>
        </p:spPr>
        <p:txBody>
          <a:bodyPr/>
          <a:lstStyle/>
          <a:p>
            <a:pPr algn="ctr"/>
            <a:r>
              <a:rPr lang="en-US" sz="3200" dirty="0">
                <a:solidFill>
                  <a:schemeClr val="tx1"/>
                </a:solidFill>
              </a:rPr>
              <a:t>Student Detail</a:t>
            </a:r>
            <a:br>
              <a:rPr lang="en-US" dirty="0">
                <a:solidFill>
                  <a:schemeClr val="tx1"/>
                </a:solidFill>
              </a:rPr>
            </a:br>
            <a:r>
              <a:rPr lang="en-US" sz="2000" dirty="0">
                <a:solidFill>
                  <a:schemeClr val="tx1"/>
                </a:solidFill>
              </a:rPr>
              <a:t>District Name + School Name Search</a:t>
            </a:r>
          </a:p>
        </p:txBody>
      </p:sp>
      <p:sp>
        <p:nvSpPr>
          <p:cNvPr id="9" name="TextBox 8">
            <a:extLst>
              <a:ext uri="{FF2B5EF4-FFF2-40B4-BE49-F238E27FC236}">
                <a16:creationId xmlns:a16="http://schemas.microsoft.com/office/drawing/2014/main" id="{E7FA5D33-7BC6-AA44-9FE1-C52972674ADC}"/>
              </a:ext>
            </a:extLst>
          </p:cNvPr>
          <p:cNvSpPr txBox="1"/>
          <p:nvPr/>
        </p:nvSpPr>
        <p:spPr>
          <a:xfrm>
            <a:off x="341710" y="1213240"/>
            <a:ext cx="3633446" cy="480131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panose="020B0502020104020203"/>
                <a:ea typeface="+mn-ea"/>
                <a:cs typeface="+mn-cs"/>
              </a:rPr>
              <a:t>Sample Search:  </a:t>
            </a: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In the District Name box, type “Mobile” and in the School Name box, type “Mary” for Mary G Montgomery High School.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panose="020B0502020104020203"/>
                <a:ea typeface="+mn-ea"/>
                <a:cs typeface="+mn-cs"/>
              </a:rPr>
              <a:t>Important Notes: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When searching by school name, use the first word of the name.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In this example both the students’ first name and last name have been concealed for privacy.  Names are alphabetized by last name then first name.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Pay particular attention to the columns with </a:t>
            </a:r>
          </a:p>
        </p:txBody>
      </p:sp>
      <p:sp>
        <p:nvSpPr>
          <p:cNvPr id="10" name="5-Point Star 9">
            <a:extLst>
              <a:ext uri="{FF2B5EF4-FFF2-40B4-BE49-F238E27FC236}">
                <a16:creationId xmlns:a16="http://schemas.microsoft.com/office/drawing/2014/main" id="{1FF83ED5-0014-294F-8394-2F8EBFEB6B09}"/>
              </a:ext>
            </a:extLst>
          </p:cNvPr>
          <p:cNvSpPr/>
          <p:nvPr/>
        </p:nvSpPr>
        <p:spPr>
          <a:xfrm>
            <a:off x="1705204" y="5644760"/>
            <a:ext cx="340659"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73093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2404C-2DC0-0344-9700-2EB41009EF86}"/>
              </a:ext>
            </a:extLst>
          </p:cNvPr>
          <p:cNvSpPr>
            <a:spLocks noGrp="1"/>
          </p:cNvSpPr>
          <p:nvPr>
            <p:ph type="title"/>
          </p:nvPr>
        </p:nvSpPr>
        <p:spPr>
          <a:xfrm>
            <a:off x="1294362" y="0"/>
            <a:ext cx="9603275" cy="882317"/>
          </a:xfrm>
        </p:spPr>
        <p:txBody>
          <a:bodyPr/>
          <a:lstStyle/>
          <a:p>
            <a:pPr algn="ctr"/>
            <a:r>
              <a:rPr lang="en-US" sz="3200" dirty="0">
                <a:solidFill>
                  <a:schemeClr val="tx1"/>
                </a:solidFill>
              </a:rPr>
              <a:t>Student </a:t>
            </a:r>
            <a:r>
              <a:rPr lang="en-US" sz="3200" dirty="0" err="1">
                <a:solidFill>
                  <a:schemeClr val="tx1"/>
                </a:solidFill>
              </a:rPr>
              <a:t>DetaiL</a:t>
            </a:r>
            <a:br>
              <a:rPr lang="en-US" dirty="0">
                <a:solidFill>
                  <a:schemeClr val="tx1"/>
                </a:solidFill>
              </a:rPr>
            </a:br>
            <a:r>
              <a:rPr lang="en-US" sz="2000" dirty="0">
                <a:solidFill>
                  <a:schemeClr val="tx1"/>
                </a:solidFill>
              </a:rPr>
              <a:t>District Name + School Name + Fafsa Status search</a:t>
            </a:r>
          </a:p>
        </p:txBody>
      </p:sp>
      <p:sp>
        <p:nvSpPr>
          <p:cNvPr id="3" name="TextBox 2">
            <a:extLst>
              <a:ext uri="{FF2B5EF4-FFF2-40B4-BE49-F238E27FC236}">
                <a16:creationId xmlns:a16="http://schemas.microsoft.com/office/drawing/2014/main" id="{88CCB44E-CA76-F14C-85E3-A9A6D246AD84}"/>
              </a:ext>
            </a:extLst>
          </p:cNvPr>
          <p:cNvSpPr txBox="1"/>
          <p:nvPr/>
        </p:nvSpPr>
        <p:spPr>
          <a:xfrm>
            <a:off x="847969" y="1532773"/>
            <a:ext cx="3192732" cy="424731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panose="020B0502020104020203"/>
                <a:ea typeface="+mn-ea"/>
                <a:cs typeface="+mn-cs"/>
              </a:rPr>
              <a:t>Sample Search:  </a:t>
            </a: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This example includes the previous search terms, and in the FAFSA Status section, we selected “Complete” from the dropdown menu.</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panose="020B0502020104020203"/>
                <a:ea typeface="+mn-ea"/>
                <a:cs typeface="+mn-cs"/>
              </a:rPr>
              <a:t>Important Notes: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One caveat: if you do a FAFSA Status search by “Incomplete” that does not include all error fields.  For each type of error, search by its error status, for example “Parent Signature,” which means the parent signature is missing.  </a:t>
            </a:r>
          </a:p>
        </p:txBody>
      </p:sp>
      <p:pic>
        <p:nvPicPr>
          <p:cNvPr id="4" name="Content Placeholder 3">
            <a:extLst>
              <a:ext uri="{FF2B5EF4-FFF2-40B4-BE49-F238E27FC236}">
                <a16:creationId xmlns:a16="http://schemas.microsoft.com/office/drawing/2014/main" id="{B4491A66-8112-8145-9CA8-4DD74A38038A}"/>
              </a:ext>
            </a:extLst>
          </p:cNvPr>
          <p:cNvPicPr>
            <a:picLocks noGrp="1" noChangeAspect="1"/>
          </p:cNvPicPr>
          <p:nvPr>
            <p:ph idx="1"/>
          </p:nvPr>
        </p:nvPicPr>
        <p:blipFill rotWithShape="1">
          <a:blip r:embed="rId3"/>
          <a:srcRect l="2067" t="17779" r="2753" b="3524"/>
          <a:stretch/>
        </p:blipFill>
        <p:spPr>
          <a:xfrm>
            <a:off x="4314826" y="1306036"/>
            <a:ext cx="7065094" cy="4700792"/>
          </a:xfrm>
          <a:prstGeom prst="rect">
            <a:avLst/>
          </a:prstGeom>
        </p:spPr>
      </p:pic>
      <p:sp>
        <p:nvSpPr>
          <p:cNvPr id="5" name="Oval 4">
            <a:extLst>
              <a:ext uri="{FF2B5EF4-FFF2-40B4-BE49-F238E27FC236}">
                <a16:creationId xmlns:a16="http://schemas.microsoft.com/office/drawing/2014/main" id="{F63FC344-A049-0C4E-B779-BD5A3A2CB4B7}"/>
              </a:ext>
            </a:extLst>
          </p:cNvPr>
          <p:cNvSpPr/>
          <p:nvPr/>
        </p:nvSpPr>
        <p:spPr>
          <a:xfrm>
            <a:off x="8559408" y="2454459"/>
            <a:ext cx="1556238" cy="334107"/>
          </a:xfrm>
          <a:prstGeom prst="ellipse">
            <a:avLst/>
          </a:prstGeom>
          <a:noFill/>
          <a:ln w="28575">
            <a:solidFill>
              <a:srgbClr val="B83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010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51579" y="483577"/>
            <a:ext cx="9603275" cy="1370177"/>
          </a:xfrm>
          <a:ln>
            <a:noFill/>
          </a:ln>
        </p:spPr>
        <p:txBody>
          <a:bodyPr/>
          <a:lstStyle/>
          <a:p>
            <a:pPr algn="ctr"/>
            <a:r>
              <a:rPr lang="en-US" sz="3600" dirty="0"/>
              <a:t>Current Rankings</a:t>
            </a:r>
            <a:br>
              <a:rPr lang="en-US" sz="3600" dirty="0"/>
            </a:br>
            <a:endParaRPr lang="en-US" sz="2400" dirty="0"/>
          </a:p>
        </p:txBody>
      </p:sp>
      <p:sp>
        <p:nvSpPr>
          <p:cNvPr id="11" name="Oval 10"/>
          <p:cNvSpPr/>
          <p:nvPr/>
        </p:nvSpPr>
        <p:spPr>
          <a:xfrm>
            <a:off x="5656533" y="4236098"/>
            <a:ext cx="1556238" cy="334107"/>
          </a:xfrm>
          <a:prstGeom prst="ellipse">
            <a:avLst/>
          </a:prstGeom>
          <a:noFill/>
          <a:ln w="28575">
            <a:solidFill>
              <a:srgbClr val="B83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2" name="Oval 11"/>
          <p:cNvSpPr/>
          <p:nvPr/>
        </p:nvSpPr>
        <p:spPr>
          <a:xfrm>
            <a:off x="4878414" y="2684975"/>
            <a:ext cx="1556238" cy="334107"/>
          </a:xfrm>
          <a:prstGeom prst="ellipse">
            <a:avLst/>
          </a:prstGeom>
          <a:noFill/>
          <a:ln w="28575">
            <a:solidFill>
              <a:srgbClr val="B83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cxnSp>
        <p:nvCxnSpPr>
          <p:cNvPr id="5" name="Straight Arrow Connector 4">
            <a:extLst>
              <a:ext uri="{FF2B5EF4-FFF2-40B4-BE49-F238E27FC236}">
                <a16:creationId xmlns:a16="http://schemas.microsoft.com/office/drawing/2014/main" id="{08786BE7-1DA2-402D-B827-2E6705268DD4}"/>
              </a:ext>
            </a:extLst>
          </p:cNvPr>
          <p:cNvCxnSpPr>
            <a:cxnSpLocks/>
          </p:cNvCxnSpPr>
          <p:nvPr/>
        </p:nvCxnSpPr>
        <p:spPr>
          <a:xfrm>
            <a:off x="1866122" y="2176920"/>
            <a:ext cx="2873752" cy="1956541"/>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EBD986A-0A9F-465F-9DA4-13252EE0C3A7}"/>
              </a:ext>
            </a:extLst>
          </p:cNvPr>
          <p:cNvCxnSpPr>
            <a:cxnSpLocks/>
          </p:cNvCxnSpPr>
          <p:nvPr/>
        </p:nvCxnSpPr>
        <p:spPr>
          <a:xfrm>
            <a:off x="1866122" y="4792263"/>
            <a:ext cx="2939143" cy="1776488"/>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B7D17D85-1CAA-42C1-8228-0496BF6E80AD}"/>
              </a:ext>
            </a:extLst>
          </p:cNvPr>
          <p:cNvPicPr>
            <a:picLocks noGrp="1" noChangeAspect="1"/>
          </p:cNvPicPr>
          <p:nvPr>
            <p:ph idx="1"/>
          </p:nvPr>
        </p:nvPicPr>
        <p:blipFill>
          <a:blip r:embed="rId3"/>
          <a:stretch>
            <a:fillRect/>
          </a:stretch>
        </p:blipFill>
        <p:spPr>
          <a:xfrm>
            <a:off x="1310640" y="1077349"/>
            <a:ext cx="9744214" cy="7853796"/>
          </a:xfrm>
          <a:prstGeom prst="rect">
            <a:avLst/>
          </a:prstGeom>
        </p:spPr>
      </p:pic>
      <p:sp>
        <p:nvSpPr>
          <p:cNvPr id="8" name="Oval 7">
            <a:extLst>
              <a:ext uri="{FF2B5EF4-FFF2-40B4-BE49-F238E27FC236}">
                <a16:creationId xmlns:a16="http://schemas.microsoft.com/office/drawing/2014/main" id="{9C95DC22-45EC-4B20-8259-D649B9ABE06F}"/>
              </a:ext>
            </a:extLst>
          </p:cNvPr>
          <p:cNvSpPr/>
          <p:nvPr/>
        </p:nvSpPr>
        <p:spPr>
          <a:xfrm>
            <a:off x="1341120" y="4456627"/>
            <a:ext cx="1920240" cy="33563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071643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543</TotalTime>
  <Words>811</Words>
  <Application>Microsoft Office PowerPoint</Application>
  <PresentationFormat>Widescreen</PresentationFormat>
  <Paragraphs>137</Paragraphs>
  <Slides>18</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Garamond</vt:lpstr>
      <vt:lpstr>Gill Sans MT</vt:lpstr>
      <vt:lpstr>Helvetica Neue Light</vt:lpstr>
      <vt:lpstr>Lato</vt:lpstr>
      <vt:lpstr>Times New Roman</vt:lpstr>
      <vt:lpstr>Gallery</vt:lpstr>
      <vt:lpstr>Fafsa Completion Portal</vt:lpstr>
      <vt:lpstr>PowerPoint Presentation</vt:lpstr>
      <vt:lpstr>FAFSA Website- User Circles &amp; Access</vt:lpstr>
      <vt:lpstr>PowerPoint Presentation</vt:lpstr>
      <vt:lpstr>How to log In &amp;  Access Student detail</vt:lpstr>
      <vt:lpstr>Student Detail Page</vt:lpstr>
      <vt:lpstr>Student Detail District Name + School Name Search</vt:lpstr>
      <vt:lpstr>Student DetaiL District Name + School Name + Fafsa Status search</vt:lpstr>
      <vt:lpstr>Current Rankings </vt:lpstr>
      <vt:lpstr>Current Rankings</vt:lpstr>
      <vt:lpstr>Current Rankings</vt:lpstr>
      <vt:lpstr>Alabama’s Completion Rate </vt:lpstr>
      <vt:lpstr>PowerPoint Presentation</vt:lpstr>
      <vt:lpstr>Important information  about the portal</vt:lpstr>
      <vt:lpstr>Important Notes  About the Portal</vt:lpstr>
      <vt:lpstr>Future Features and Functionality</vt:lpstr>
      <vt:lpstr>ACHE Contact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ACHE’s Opt-in Survey for High School Students</dc:title>
  <dc:creator>Ron Leonard</dc:creator>
  <cp:lastModifiedBy>Ron Leonard</cp:lastModifiedBy>
  <cp:revision>75</cp:revision>
  <dcterms:created xsi:type="dcterms:W3CDTF">2021-02-17T17:01:09Z</dcterms:created>
  <dcterms:modified xsi:type="dcterms:W3CDTF">2021-12-07T19:21:27Z</dcterms:modified>
</cp:coreProperties>
</file>