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1" r:id="rId2"/>
    <p:sldMasterId id="2147483704" r:id="rId3"/>
  </p:sldMasterIdLst>
  <p:notesMasterIdLst>
    <p:notesMasterId r:id="rId37"/>
  </p:notesMasterIdLst>
  <p:sldIdLst>
    <p:sldId id="763" r:id="rId4"/>
    <p:sldId id="484" r:id="rId5"/>
    <p:sldId id="770" r:id="rId6"/>
    <p:sldId id="768" r:id="rId7"/>
    <p:sldId id="769" r:id="rId8"/>
    <p:sldId id="455" r:id="rId9"/>
    <p:sldId id="486" r:id="rId10"/>
    <p:sldId id="794" r:id="rId11"/>
    <p:sldId id="458" r:id="rId12"/>
    <p:sldId id="795" r:id="rId13"/>
    <p:sldId id="280" r:id="rId14"/>
    <p:sldId id="295" r:id="rId15"/>
    <p:sldId id="296" r:id="rId16"/>
    <p:sldId id="297" r:id="rId17"/>
    <p:sldId id="771" r:id="rId18"/>
    <p:sldId id="773" r:id="rId19"/>
    <p:sldId id="783" r:id="rId20"/>
    <p:sldId id="782" r:id="rId21"/>
    <p:sldId id="776" r:id="rId22"/>
    <p:sldId id="793" r:id="rId23"/>
    <p:sldId id="792" r:id="rId24"/>
    <p:sldId id="784" r:id="rId25"/>
    <p:sldId id="766" r:id="rId26"/>
    <p:sldId id="778" r:id="rId27"/>
    <p:sldId id="779" r:id="rId28"/>
    <p:sldId id="785" r:id="rId29"/>
    <p:sldId id="780" r:id="rId30"/>
    <p:sldId id="781" r:id="rId31"/>
    <p:sldId id="796" r:id="rId32"/>
    <p:sldId id="797" r:id="rId33"/>
    <p:sldId id="798" r:id="rId34"/>
    <p:sldId id="791" r:id="rId35"/>
    <p:sldId id="7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DDA"/>
    <a:srgbClr val="B83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86426" autoAdjust="0"/>
  </p:normalViewPr>
  <p:slideViewPr>
    <p:cSldViewPr snapToGrid="0">
      <p:cViewPr varScale="1">
        <p:scale>
          <a:sx n="75" d="100"/>
          <a:sy n="75" d="100"/>
        </p:scale>
        <p:origin x="88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FC72F-61D7-CA40-88B9-3A3B405D3211}"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C04D9-CC80-6346-BBF9-CB46CD751707}" type="slidenum">
              <a:rPr lang="en-US" smtClean="0"/>
              <a:t>‹#›</a:t>
            </a:fld>
            <a:endParaRPr lang="en-US"/>
          </a:p>
        </p:txBody>
      </p:sp>
    </p:spTree>
    <p:extLst>
      <p:ext uri="{BB962C8B-B14F-4D97-AF65-F5344CB8AC3E}">
        <p14:creationId xmlns:p14="http://schemas.microsoft.com/office/powerpoint/2010/main" val="203839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27E234-64BE-4EB4-8F4F-216ED006CA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780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0254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27E234-64BE-4EB4-8F4F-216ED006CA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63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681644-C74B-4878-85AB-ACAD20ECF8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79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400050">
              <a:buFont typeface="+mj-lt"/>
              <a:buAutoNum type="romanUcPeriod"/>
            </a:pPr>
            <a:r>
              <a:rPr lang="en-US" dirty="0"/>
              <a:t>Public Access</a:t>
            </a:r>
          </a:p>
          <a:p>
            <a:pPr marL="742950" lvl="1" indent="-285750">
              <a:buFont typeface="Arial" panose="020B0604020202020204" pitchFamily="34" charset="0"/>
              <a:buChar char="•"/>
            </a:pPr>
            <a:r>
              <a:rPr lang="en-US" dirty="0"/>
              <a:t>Summary</a:t>
            </a:r>
          </a:p>
          <a:p>
            <a:pPr marL="742950" lvl="1" indent="-285750">
              <a:buFont typeface="Arial" panose="020B0604020202020204" pitchFamily="34" charset="0"/>
              <a:buChar char="•"/>
            </a:pPr>
            <a:r>
              <a:rPr lang="en-US" dirty="0"/>
              <a:t>Resources</a:t>
            </a:r>
          </a:p>
          <a:p>
            <a:pPr marL="400050" indent="-400050">
              <a:buFont typeface="+mj-lt"/>
              <a:buAutoNum type="romanUcPeriod"/>
            </a:pPr>
            <a:r>
              <a:rPr lang="en-US" dirty="0"/>
              <a:t>Approved Users (“Data Custodians” </a:t>
            </a:r>
          </a:p>
          <a:p>
            <a:pPr marL="857250" lvl="1" indent="-400050">
              <a:buFont typeface="Arial" panose="020B0604020202020204" pitchFamily="34" charset="0"/>
              <a:buChar char="•"/>
            </a:pPr>
            <a:r>
              <a:rPr lang="en-US" dirty="0"/>
              <a:t>Details</a:t>
            </a:r>
          </a:p>
          <a:p>
            <a:pPr marL="400050" indent="-400050">
              <a:buFont typeface="+mj-lt"/>
              <a:buAutoNum type="romanUcPeriod"/>
            </a:pPr>
            <a:r>
              <a:rPr lang="en-US" dirty="0"/>
              <a:t>Local Access Managers (LAM)</a:t>
            </a:r>
          </a:p>
          <a:p>
            <a:pPr marL="857250" lvl="1" indent="-400050">
              <a:buFont typeface="Arial" panose="020B0604020202020204" pitchFamily="34" charset="0"/>
              <a:buChar char="•"/>
            </a:pPr>
            <a:r>
              <a:rPr lang="en-US" dirty="0"/>
              <a:t>Manage Users</a:t>
            </a:r>
          </a:p>
          <a:p>
            <a:pPr marL="857250" lvl="1" indent="-400050">
              <a:buFont typeface="Arial" panose="020B0604020202020204" pitchFamily="34" charset="0"/>
              <a:buChar char="•"/>
            </a:pPr>
            <a:r>
              <a:rPr lang="en-US" dirty="0"/>
              <a:t>Load Users</a:t>
            </a:r>
          </a:p>
          <a:p>
            <a:pPr marL="857250" lvl="1" indent="-400050">
              <a:buFont typeface="Arial" panose="020B0604020202020204" pitchFamily="34" charset="0"/>
              <a:buChar char="•"/>
            </a:pPr>
            <a:r>
              <a:rPr lang="en-US" dirty="0"/>
              <a:t>Load User Permissions</a:t>
            </a:r>
          </a:p>
          <a:p>
            <a:pPr marL="400050" indent="-400050">
              <a:buFont typeface="+mj-lt"/>
              <a:buAutoNum type="romanUcPeriod"/>
            </a:pPr>
            <a:r>
              <a:rPr lang="en-US" dirty="0"/>
              <a:t>ACHE Staff</a:t>
            </a:r>
          </a:p>
          <a:p>
            <a:pPr marL="857250" lvl="1" indent="-400050">
              <a:buFont typeface="Arial" panose="020B0604020202020204" pitchFamily="34" charset="0"/>
              <a:buChar char="•"/>
            </a:pPr>
            <a:r>
              <a:rPr lang="en-US" dirty="0"/>
              <a:t>Manage Data</a:t>
            </a:r>
          </a:p>
          <a:p>
            <a:pPr marL="857250" lvl="1" indent="-400050">
              <a:buFont typeface="Arial" panose="020B0604020202020204" pitchFamily="34" charset="0"/>
              <a:buChar char="•"/>
            </a:pPr>
            <a:r>
              <a:rPr lang="en-US" dirty="0"/>
              <a:t>Load Schools, ISIR, Students</a:t>
            </a:r>
          </a:p>
          <a:p>
            <a:pPr marL="857250" lvl="1" indent="-400050">
              <a:buFont typeface="Arial" panose="020B0604020202020204" pitchFamily="34" charset="0"/>
              <a:buChar char="•"/>
            </a:pPr>
            <a:r>
              <a:rPr lang="en-US" dirty="0"/>
              <a:t>Manage Resources</a:t>
            </a:r>
          </a:p>
          <a:p>
            <a:pPr marL="857250" lvl="1" indent="-400050">
              <a:buFont typeface="Arial" panose="020B0604020202020204" pitchFamily="34" charset="0"/>
              <a:buChar char="•"/>
            </a:pPr>
            <a:r>
              <a:rPr lang="en-US" dirty="0"/>
              <a:t>Manage Statistics</a:t>
            </a:r>
          </a:p>
          <a:p>
            <a:pPr marL="400050" indent="-400050">
              <a:buFont typeface="+mj-lt"/>
              <a:buAutoNum type="romanUcPeriod"/>
            </a:pPr>
            <a:endParaRPr lang="en-US" dirty="0"/>
          </a:p>
          <a:p>
            <a:endParaRPr lang="en-US" dirty="0"/>
          </a:p>
        </p:txBody>
      </p:sp>
    </p:spTree>
    <p:extLst>
      <p:ext uri="{BB962C8B-B14F-4D97-AF65-F5344CB8AC3E}">
        <p14:creationId xmlns:p14="http://schemas.microsoft.com/office/powerpoint/2010/main" val="1285227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681644-C74B-4878-85AB-ACAD20ECF8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3421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6259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screenshot to show Student Detail tab</a:t>
            </a:r>
          </a:p>
        </p:txBody>
      </p:sp>
    </p:spTree>
    <p:extLst>
      <p:ext uri="{BB962C8B-B14F-4D97-AF65-F5344CB8AC3E}">
        <p14:creationId xmlns:p14="http://schemas.microsoft.com/office/powerpoint/2010/main" val="1812614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4738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screenshot</a:t>
            </a:r>
          </a:p>
        </p:txBody>
      </p:sp>
    </p:spTree>
    <p:extLst>
      <p:ext uri="{BB962C8B-B14F-4D97-AF65-F5344CB8AC3E}">
        <p14:creationId xmlns:p14="http://schemas.microsoft.com/office/powerpoint/2010/main" val="36668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with current rankings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27E234-64BE-4EB4-8F4F-216ED006CA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56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 sz="1100" dirty="0">
              <a:solidFill>
                <a:schemeClr val="tx1"/>
              </a:solidFill>
              <a:latin typeface="Arial" panose="020B0604020202020204" pitchFamily="34" charset="0"/>
              <a:cs typeface="Arial" panose="020B0604020202020204" pitchFamily="34" charset="0"/>
            </a:endParaRPr>
          </a:p>
        </p:txBody>
      </p:sp>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6117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3481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27E234-64BE-4EB4-8F4F-216ED006CA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889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27E234-64BE-4EB4-8F4F-216ED006CA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56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27E234-64BE-4EB4-8F4F-216ED006CA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417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27E234-64BE-4EB4-8F4F-216ED006CA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40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361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 sz="1100" dirty="0">
              <a:solidFill>
                <a:schemeClr val="tx1"/>
              </a:solidFill>
              <a:latin typeface="Arial" panose="020B0604020202020204" pitchFamily="34" charset="0"/>
              <a:cs typeface="Arial" panose="020B0604020202020204" pitchFamily="34" charset="0"/>
            </a:endParaRPr>
          </a:p>
        </p:txBody>
      </p:sp>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230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3431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389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1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As of 2018, only 45% of the Alabama workforce has a valuable credential beyond a high school diploma</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1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To fulfill labor needs, our state aims to add 500,000 highly-skilled employees to the workforce by 2025 which would raise our postsecondary educational attainment rate from 45% to around 60%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latin typeface="Arial"/>
              <a:ea typeface="Arial"/>
              <a:cs typeface="Arial"/>
              <a:sym typeface="Arial"/>
            </a:endParaRPr>
          </a:p>
        </p:txBody>
      </p:sp>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473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2616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8392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419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468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590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4214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312" y="1017984"/>
            <a:ext cx="10287000" cy="1607344"/>
          </a:xfrm>
          <a:prstGeom prst="rect">
            <a:avLst/>
          </a:prstGeom>
        </p:spPr>
        <p:txBody>
          <a:bodyPr anchor="b"/>
          <a:lstStyle>
            <a:lvl1pPr algn="l">
              <a:defRPr sz="4200" b="0">
                <a:solidFill>
                  <a:srgbClr val="53585F"/>
                </a:solidFill>
              </a:defRPr>
            </a:lvl1pPr>
          </a:lstStyle>
          <a:p>
            <a:r>
              <a:rPr lang="en-US" dirty="0"/>
              <a:t>Click to Edit Master Title Style</a:t>
            </a:r>
          </a:p>
        </p:txBody>
      </p:sp>
      <p:sp>
        <p:nvSpPr>
          <p:cNvPr id="5" name="Content Placeholder 2"/>
          <p:cNvSpPr>
            <a:spLocks noGrp="1"/>
          </p:cNvSpPr>
          <p:nvPr>
            <p:ph idx="1" hasCustomPrompt="1"/>
          </p:nvPr>
        </p:nvSpPr>
        <p:spPr>
          <a:xfrm>
            <a:off x="610195" y="2732484"/>
            <a:ext cx="10287000" cy="3214688"/>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extLst>
      <p:ext uri="{BB962C8B-B14F-4D97-AF65-F5344CB8AC3E}">
        <p14:creationId xmlns:p14="http://schemas.microsoft.com/office/powerpoint/2010/main" val="337110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Bullets" type="tx">
  <p:cSld name="Title &amp; Bullet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892969" y="312539"/>
            <a:ext cx="10406000" cy="1518000"/>
          </a:xfrm>
          <a:prstGeom prst="rect">
            <a:avLst/>
          </a:prstGeom>
          <a:noFill/>
          <a:ln>
            <a:noFill/>
          </a:ln>
        </p:spPr>
        <p:txBody>
          <a:bodyPr spcFirstLastPara="1" wrap="square" lIns="58925" tIns="58925" rIns="58925" bIns="58925" anchor="ctr" anchorCtr="0"/>
          <a:lstStyle>
            <a:lvl1pPr marR="0" lvl="0"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R="0" lvl="1"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15" name="Shape 15"/>
          <p:cNvSpPr txBox="1">
            <a:spLocks noGrp="1"/>
          </p:cNvSpPr>
          <p:nvPr>
            <p:ph type="body" idx="1"/>
          </p:nvPr>
        </p:nvSpPr>
        <p:spPr>
          <a:xfrm>
            <a:off x="892969" y="1830585"/>
            <a:ext cx="10406000" cy="4420000"/>
          </a:xfrm>
          <a:prstGeom prst="rect">
            <a:avLst/>
          </a:prstGeom>
          <a:noFill/>
          <a:ln>
            <a:noFill/>
          </a:ln>
        </p:spPr>
        <p:txBody>
          <a:bodyPr spcFirstLastPara="1" wrap="square" lIns="58925" tIns="58925" rIns="58925" bIns="58925" anchor="ctr" anchorCtr="0"/>
          <a:lstStyle>
            <a:lvl1pPr marL="609585" marR="0" lvl="0"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1219170" marR="0" lvl="1"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L="1828754" marR="0" lvl="2"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L="2438339" marR="0" lvl="3"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L="3047924" marR="0" lvl="4"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L="3657509" marR="0" lvl="5"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L="4267093" marR="0" lvl="6"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L="4876678" marR="0" lvl="7"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L="5486263" marR="0" lvl="8"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16" name="Shape 16"/>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723988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Subtitle" type="title">
  <p:cSld name="Title &amp; Subtitle">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190625" y="1151929"/>
            <a:ext cx="9810800" cy="2321600"/>
          </a:xfrm>
          <a:prstGeom prst="rect">
            <a:avLst/>
          </a:prstGeom>
          <a:noFill/>
          <a:ln>
            <a:noFill/>
          </a:ln>
        </p:spPr>
        <p:txBody>
          <a:bodyPr spcFirstLastPara="1" wrap="square" lIns="58925" tIns="58925" rIns="58925" bIns="58925" anchor="b" anchorCtr="0"/>
          <a:lstStyle>
            <a:lvl1pPr marR="0" lvl="0"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R="0" lvl="1"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11" name="Shape 11"/>
          <p:cNvSpPr txBox="1">
            <a:spLocks noGrp="1"/>
          </p:cNvSpPr>
          <p:nvPr>
            <p:ph type="body" idx="1"/>
          </p:nvPr>
        </p:nvSpPr>
        <p:spPr>
          <a:xfrm>
            <a:off x="1190625" y="3536156"/>
            <a:ext cx="9810800" cy="794800"/>
          </a:xfrm>
          <a:prstGeom prst="rect">
            <a:avLst/>
          </a:prstGeom>
          <a:noFill/>
          <a:ln>
            <a:noFill/>
          </a:ln>
        </p:spPr>
        <p:txBody>
          <a:bodyPr spcFirstLastPara="1" wrap="square" lIns="58925" tIns="58925" rIns="58925" bIns="58925" anchor="t" anchorCtr="0"/>
          <a:lstStyle>
            <a:lvl1pPr marL="609585" marR="0" lvl="0"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1219170" marR="0" lvl="1"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2pPr>
            <a:lvl3pPr marL="1828754" marR="0" lvl="2"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3pPr>
            <a:lvl4pPr marL="2438339" marR="0" lvl="3"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4pPr>
            <a:lvl5pPr marL="3047924" marR="0" lvl="4"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5pPr>
            <a:lvl6pPr marL="3657509" marR="0" lvl="5"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L="4267093" marR="0" lvl="6"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L="4876678" marR="0" lvl="7"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L="5486263" marR="0" lvl="8"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12" name="Shape 12"/>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811078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Bullets" type="tx">
  <p:cSld name="Title &amp; Bullet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892969" y="312539"/>
            <a:ext cx="10406000" cy="1518000"/>
          </a:xfrm>
          <a:prstGeom prst="rect">
            <a:avLst/>
          </a:prstGeom>
          <a:noFill/>
          <a:ln>
            <a:noFill/>
          </a:ln>
        </p:spPr>
        <p:txBody>
          <a:bodyPr spcFirstLastPara="1" wrap="square" lIns="58925" tIns="58925" rIns="58925" bIns="58925" anchor="ctr" anchorCtr="0"/>
          <a:lstStyle>
            <a:lvl1pPr marR="0" lvl="0"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R="0" lvl="1"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15" name="Shape 15"/>
          <p:cNvSpPr txBox="1">
            <a:spLocks noGrp="1"/>
          </p:cNvSpPr>
          <p:nvPr>
            <p:ph type="body" idx="1"/>
          </p:nvPr>
        </p:nvSpPr>
        <p:spPr>
          <a:xfrm>
            <a:off x="892969" y="1830585"/>
            <a:ext cx="10406000" cy="4420000"/>
          </a:xfrm>
          <a:prstGeom prst="rect">
            <a:avLst/>
          </a:prstGeom>
          <a:noFill/>
          <a:ln>
            <a:noFill/>
          </a:ln>
        </p:spPr>
        <p:txBody>
          <a:bodyPr spcFirstLastPara="1" wrap="square" lIns="58925" tIns="58925" rIns="58925" bIns="58925" anchor="ctr" anchorCtr="0"/>
          <a:lstStyle>
            <a:lvl1pPr marL="609585" marR="0" lvl="0"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1219170" marR="0" lvl="1"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L="1828754" marR="0" lvl="2"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L="2438339" marR="0" lvl="3"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L="3047924" marR="0" lvl="4"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L="3657509" marR="0" lvl="5"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L="4267093" marR="0" lvl="6"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L="4876678" marR="0" lvl="7"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L="5486263" marR="0" lvl="8"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16" name="Shape 16"/>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807948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to - Horizontal">
  <p:cSld name="Photo - Horizontal">
    <p:spTree>
      <p:nvGrpSpPr>
        <p:cNvPr id="1" name="Shape 17"/>
        <p:cNvGrpSpPr/>
        <p:nvPr/>
      </p:nvGrpSpPr>
      <p:grpSpPr>
        <a:xfrm>
          <a:off x="0" y="0"/>
          <a:ext cx="0" cy="0"/>
          <a:chOff x="0" y="0"/>
          <a:chExt cx="0" cy="0"/>
        </a:xfrm>
      </p:grpSpPr>
      <p:sp>
        <p:nvSpPr>
          <p:cNvPr id="18" name="Shape 18"/>
          <p:cNvSpPr>
            <a:spLocks noGrp="1"/>
          </p:cNvSpPr>
          <p:nvPr>
            <p:ph type="pic" idx="2"/>
          </p:nvPr>
        </p:nvSpPr>
        <p:spPr>
          <a:xfrm>
            <a:off x="1506140" y="446484"/>
            <a:ext cx="9168000" cy="4161200"/>
          </a:xfrm>
          <a:prstGeom prst="rect">
            <a:avLst/>
          </a:prstGeom>
          <a:noFill/>
          <a:ln>
            <a:noFill/>
          </a:ln>
        </p:spPr>
        <p:txBody>
          <a:bodyPr spcFirstLastPara="1" wrap="square" lIns="58925" tIns="58925" rIns="58925" bIns="58925" anchor="t" anchorCtr="0"/>
          <a:lstStyle>
            <a:lvl1pPr marR="0" lvl="0"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R="0" lvl="1"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19" name="Shape 19"/>
          <p:cNvSpPr txBox="1">
            <a:spLocks noGrp="1"/>
          </p:cNvSpPr>
          <p:nvPr>
            <p:ph type="title"/>
          </p:nvPr>
        </p:nvSpPr>
        <p:spPr>
          <a:xfrm>
            <a:off x="1190625" y="4723805"/>
            <a:ext cx="9810800" cy="1000000"/>
          </a:xfrm>
          <a:prstGeom prst="rect">
            <a:avLst/>
          </a:prstGeom>
          <a:noFill/>
          <a:ln>
            <a:noFill/>
          </a:ln>
        </p:spPr>
        <p:txBody>
          <a:bodyPr spcFirstLastPara="1" wrap="square" lIns="58925" tIns="58925" rIns="58925" bIns="58925" anchor="b" anchorCtr="0"/>
          <a:lstStyle>
            <a:lvl1pPr marR="0" lvl="0"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R="0" lvl="1"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20" name="Shape 20"/>
          <p:cNvSpPr txBox="1">
            <a:spLocks noGrp="1"/>
          </p:cNvSpPr>
          <p:nvPr>
            <p:ph type="body" idx="1"/>
          </p:nvPr>
        </p:nvSpPr>
        <p:spPr>
          <a:xfrm>
            <a:off x="1190625" y="5759648"/>
            <a:ext cx="9810800" cy="794800"/>
          </a:xfrm>
          <a:prstGeom prst="rect">
            <a:avLst/>
          </a:prstGeom>
          <a:noFill/>
          <a:ln>
            <a:noFill/>
          </a:ln>
        </p:spPr>
        <p:txBody>
          <a:bodyPr spcFirstLastPara="1" wrap="square" lIns="58925" tIns="58925" rIns="58925" bIns="58925" anchor="t" anchorCtr="0"/>
          <a:lstStyle>
            <a:lvl1pPr marL="609585" marR="0" lvl="0"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1219170" marR="0" lvl="1"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2pPr>
            <a:lvl3pPr marL="1828754" marR="0" lvl="2"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3pPr>
            <a:lvl4pPr marL="2438339" marR="0" lvl="3"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4pPr>
            <a:lvl5pPr marL="3047924" marR="0" lvl="4"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5pPr>
            <a:lvl6pPr marL="3657509" marR="0" lvl="5"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L="4267093" marR="0" lvl="6"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L="4876678" marR="0" lvl="7"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L="5486263" marR="0" lvl="8"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21" name="Shape 21"/>
          <p:cNvSpPr txBox="1">
            <a:spLocks noGrp="1"/>
          </p:cNvSpPr>
          <p:nvPr>
            <p:ph type="sldNum" idx="12"/>
          </p:nvPr>
        </p:nvSpPr>
        <p:spPr>
          <a:xfrm>
            <a:off x="5917311" y="6500812"/>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48395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190625" y="2268140"/>
            <a:ext cx="9810800" cy="2321600"/>
          </a:xfrm>
          <a:prstGeom prst="rect">
            <a:avLst/>
          </a:prstGeom>
          <a:noFill/>
          <a:ln>
            <a:noFill/>
          </a:ln>
        </p:spPr>
        <p:txBody>
          <a:bodyPr spcFirstLastPara="1" wrap="square" lIns="58925" tIns="58925" rIns="58925" bIns="58925" anchor="ctr" anchorCtr="0"/>
          <a:lstStyle>
            <a:lvl1pPr marR="0" lvl="0"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R="0" lvl="1"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24" name="Shape 24"/>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094316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5"/>
        <p:cNvGrpSpPr/>
        <p:nvPr/>
      </p:nvGrpSpPr>
      <p:grpSpPr>
        <a:xfrm>
          <a:off x="0" y="0"/>
          <a:ext cx="0" cy="0"/>
          <a:chOff x="0" y="0"/>
          <a:chExt cx="0" cy="0"/>
        </a:xfrm>
      </p:grpSpPr>
      <p:sp>
        <p:nvSpPr>
          <p:cNvPr id="26" name="Shape 26"/>
          <p:cNvSpPr>
            <a:spLocks noGrp="1"/>
          </p:cNvSpPr>
          <p:nvPr>
            <p:ph type="pic" idx="2"/>
          </p:nvPr>
        </p:nvSpPr>
        <p:spPr>
          <a:xfrm>
            <a:off x="6298407" y="446484"/>
            <a:ext cx="5000800" cy="5786400"/>
          </a:xfrm>
          <a:prstGeom prst="rect">
            <a:avLst/>
          </a:prstGeom>
          <a:noFill/>
          <a:ln>
            <a:noFill/>
          </a:ln>
        </p:spPr>
        <p:txBody>
          <a:bodyPr spcFirstLastPara="1" wrap="square" lIns="58925" tIns="58925" rIns="58925" bIns="58925" anchor="t" anchorCtr="0"/>
          <a:lstStyle>
            <a:lvl1pPr marR="0" lvl="0"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R="0" lvl="1"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27" name="Shape 27"/>
          <p:cNvSpPr txBox="1">
            <a:spLocks noGrp="1"/>
          </p:cNvSpPr>
          <p:nvPr>
            <p:ph type="title"/>
          </p:nvPr>
        </p:nvSpPr>
        <p:spPr>
          <a:xfrm>
            <a:off x="892969" y="446484"/>
            <a:ext cx="5000800" cy="2804000"/>
          </a:xfrm>
          <a:prstGeom prst="rect">
            <a:avLst/>
          </a:prstGeom>
          <a:noFill/>
          <a:ln>
            <a:noFill/>
          </a:ln>
        </p:spPr>
        <p:txBody>
          <a:bodyPr spcFirstLastPara="1" wrap="square" lIns="58925" tIns="58925" rIns="58925" bIns="58925" anchor="b" anchorCtr="0"/>
          <a:lstStyle>
            <a:lvl1pPr marR="0" lvl="0" algn="ctr" rtl="0">
              <a:lnSpc>
                <a:spcPct val="100000"/>
              </a:lnSpc>
              <a:spcBef>
                <a:spcPts val="0"/>
              </a:spcBef>
              <a:spcAft>
                <a:spcPts val="0"/>
              </a:spcAft>
              <a:buClr>
                <a:srgbClr val="000000"/>
              </a:buClr>
              <a:buSzPts val="3900"/>
              <a:buFont typeface="Helvetica Neue Light"/>
              <a:buNone/>
              <a:defRPr sz="52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R="0" lvl="1"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28" name="Shape 28"/>
          <p:cNvSpPr txBox="1">
            <a:spLocks noGrp="1"/>
          </p:cNvSpPr>
          <p:nvPr>
            <p:ph type="body" idx="1"/>
          </p:nvPr>
        </p:nvSpPr>
        <p:spPr>
          <a:xfrm>
            <a:off x="892969" y="3348633"/>
            <a:ext cx="5000800" cy="2884400"/>
          </a:xfrm>
          <a:prstGeom prst="rect">
            <a:avLst/>
          </a:prstGeom>
          <a:noFill/>
          <a:ln>
            <a:noFill/>
          </a:ln>
        </p:spPr>
        <p:txBody>
          <a:bodyPr spcFirstLastPara="1" wrap="square" lIns="58925" tIns="58925" rIns="58925" bIns="58925" anchor="t" anchorCtr="0"/>
          <a:lstStyle>
            <a:lvl1pPr marL="609585" marR="0" lvl="0"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1219170" marR="0" lvl="1"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2pPr>
            <a:lvl3pPr marL="1828754" marR="0" lvl="2"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3pPr>
            <a:lvl4pPr marL="2438339" marR="0" lvl="3"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4pPr>
            <a:lvl5pPr marL="3047924" marR="0" lvl="4"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5pPr>
            <a:lvl6pPr marL="3657509" marR="0" lvl="5"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L="4267093" marR="0" lvl="6"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L="4876678" marR="0" lvl="7"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L="5486263" marR="0" lvl="8"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29" name="Shape 29"/>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637828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92969" y="312539"/>
            <a:ext cx="10406000" cy="1518000"/>
          </a:xfrm>
          <a:prstGeom prst="rect">
            <a:avLst/>
          </a:prstGeom>
          <a:noFill/>
          <a:ln>
            <a:noFill/>
          </a:ln>
        </p:spPr>
        <p:txBody>
          <a:bodyPr spcFirstLastPara="1" wrap="square" lIns="58925" tIns="58925" rIns="58925" bIns="58925" anchor="ctr" anchorCtr="0"/>
          <a:lstStyle>
            <a:lvl1pPr marR="0" lvl="0"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R="0" lvl="1"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32" name="Shape 32"/>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016236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3169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3"/>
        <p:cNvGrpSpPr/>
        <p:nvPr/>
      </p:nvGrpSpPr>
      <p:grpSpPr>
        <a:xfrm>
          <a:off x="0" y="0"/>
          <a:ext cx="0" cy="0"/>
          <a:chOff x="0" y="0"/>
          <a:chExt cx="0" cy="0"/>
        </a:xfrm>
      </p:grpSpPr>
      <p:sp>
        <p:nvSpPr>
          <p:cNvPr id="34" name="Shape 34"/>
          <p:cNvSpPr>
            <a:spLocks noGrp="1"/>
          </p:cNvSpPr>
          <p:nvPr>
            <p:ph type="pic" idx="2"/>
          </p:nvPr>
        </p:nvSpPr>
        <p:spPr>
          <a:xfrm>
            <a:off x="6298407" y="1830585"/>
            <a:ext cx="5000800" cy="4420000"/>
          </a:xfrm>
          <a:prstGeom prst="rect">
            <a:avLst/>
          </a:prstGeom>
          <a:noFill/>
          <a:ln>
            <a:noFill/>
          </a:ln>
        </p:spPr>
        <p:txBody>
          <a:bodyPr spcFirstLastPara="1" wrap="square" lIns="58925" tIns="58925" rIns="58925" bIns="58925" anchor="t" anchorCtr="0"/>
          <a:lstStyle>
            <a:lvl1pPr marR="0" lvl="0"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R="0" lvl="1"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35" name="Shape 35"/>
          <p:cNvSpPr txBox="1">
            <a:spLocks noGrp="1"/>
          </p:cNvSpPr>
          <p:nvPr>
            <p:ph type="title"/>
          </p:nvPr>
        </p:nvSpPr>
        <p:spPr>
          <a:xfrm>
            <a:off x="892969" y="312539"/>
            <a:ext cx="10406000" cy="1518000"/>
          </a:xfrm>
          <a:prstGeom prst="rect">
            <a:avLst/>
          </a:prstGeom>
          <a:noFill/>
          <a:ln>
            <a:noFill/>
          </a:ln>
        </p:spPr>
        <p:txBody>
          <a:bodyPr spcFirstLastPara="1" wrap="square" lIns="58925" tIns="58925" rIns="58925" bIns="58925" anchor="ctr" anchorCtr="0"/>
          <a:lstStyle>
            <a:lvl1pPr marR="0" lvl="0"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R="0" lvl="1"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36" name="Shape 36"/>
          <p:cNvSpPr txBox="1">
            <a:spLocks noGrp="1"/>
          </p:cNvSpPr>
          <p:nvPr>
            <p:ph type="body" idx="1"/>
          </p:nvPr>
        </p:nvSpPr>
        <p:spPr>
          <a:xfrm>
            <a:off x="892969" y="1830585"/>
            <a:ext cx="5000800" cy="4420000"/>
          </a:xfrm>
          <a:prstGeom prst="rect">
            <a:avLst/>
          </a:prstGeom>
          <a:noFill/>
          <a:ln>
            <a:noFill/>
          </a:ln>
        </p:spPr>
        <p:txBody>
          <a:bodyPr spcFirstLastPara="1" wrap="square" lIns="58925" tIns="58925" rIns="58925" bIns="58925" anchor="ctr" anchorCtr="0"/>
          <a:lstStyle>
            <a:lvl1pPr marL="609585" marR="0" lvl="0" indent="-423323" algn="l" rtl="0">
              <a:lnSpc>
                <a:spcPct val="100000"/>
              </a:lnSpc>
              <a:spcBef>
                <a:spcPts val="2800"/>
              </a:spcBef>
              <a:spcAft>
                <a:spcPts val="0"/>
              </a:spcAft>
              <a:buClr>
                <a:srgbClr val="000000"/>
              </a:buClr>
              <a:buSzPts val="1400"/>
              <a:buFont typeface="Helvetica Neue Light"/>
              <a:buChar char="•"/>
              <a:defRPr sz="24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1219170" marR="0" lvl="1" indent="-423323" algn="l" rtl="0">
              <a:lnSpc>
                <a:spcPct val="100000"/>
              </a:lnSpc>
              <a:spcBef>
                <a:spcPts val="2800"/>
              </a:spcBef>
              <a:spcAft>
                <a:spcPts val="0"/>
              </a:spcAft>
              <a:buClr>
                <a:srgbClr val="000000"/>
              </a:buClr>
              <a:buSzPts val="1400"/>
              <a:buFont typeface="Helvetica Neue Light"/>
              <a:buChar char="•"/>
              <a:defRPr sz="2400" b="0" i="0" u="none" strike="noStrike" cap="none">
                <a:solidFill>
                  <a:srgbClr val="000000"/>
                </a:solidFill>
                <a:latin typeface="Helvetica Neue Light"/>
                <a:ea typeface="Helvetica Neue Light"/>
                <a:cs typeface="Helvetica Neue Light"/>
                <a:sym typeface="Helvetica Neue Light"/>
              </a:defRPr>
            </a:lvl2pPr>
            <a:lvl3pPr marL="1828754" marR="0" lvl="2" indent="-423323" algn="l" rtl="0">
              <a:lnSpc>
                <a:spcPct val="100000"/>
              </a:lnSpc>
              <a:spcBef>
                <a:spcPts val="2800"/>
              </a:spcBef>
              <a:spcAft>
                <a:spcPts val="0"/>
              </a:spcAft>
              <a:buClr>
                <a:srgbClr val="000000"/>
              </a:buClr>
              <a:buSzPts val="1400"/>
              <a:buFont typeface="Helvetica Neue Light"/>
              <a:buChar char="•"/>
              <a:defRPr sz="2400" b="0" i="0" u="none" strike="noStrike" cap="none">
                <a:solidFill>
                  <a:srgbClr val="000000"/>
                </a:solidFill>
                <a:latin typeface="Helvetica Neue Light"/>
                <a:ea typeface="Helvetica Neue Light"/>
                <a:cs typeface="Helvetica Neue Light"/>
                <a:sym typeface="Helvetica Neue Light"/>
              </a:defRPr>
            </a:lvl3pPr>
            <a:lvl4pPr marL="2438339" marR="0" lvl="3" indent="-423323" algn="l" rtl="0">
              <a:lnSpc>
                <a:spcPct val="100000"/>
              </a:lnSpc>
              <a:spcBef>
                <a:spcPts val="2800"/>
              </a:spcBef>
              <a:spcAft>
                <a:spcPts val="0"/>
              </a:spcAft>
              <a:buClr>
                <a:srgbClr val="000000"/>
              </a:buClr>
              <a:buSzPts val="1400"/>
              <a:buFont typeface="Helvetica Neue Light"/>
              <a:buChar char="•"/>
              <a:defRPr sz="2400" b="0" i="0" u="none" strike="noStrike" cap="none">
                <a:solidFill>
                  <a:srgbClr val="000000"/>
                </a:solidFill>
                <a:latin typeface="Helvetica Neue Light"/>
                <a:ea typeface="Helvetica Neue Light"/>
                <a:cs typeface="Helvetica Neue Light"/>
                <a:sym typeface="Helvetica Neue Light"/>
              </a:defRPr>
            </a:lvl4pPr>
            <a:lvl5pPr marL="3047924" marR="0" lvl="4" indent="-423323" algn="l" rtl="0">
              <a:lnSpc>
                <a:spcPct val="100000"/>
              </a:lnSpc>
              <a:spcBef>
                <a:spcPts val="2800"/>
              </a:spcBef>
              <a:spcAft>
                <a:spcPts val="0"/>
              </a:spcAft>
              <a:buClr>
                <a:srgbClr val="000000"/>
              </a:buClr>
              <a:buSzPts val="1400"/>
              <a:buFont typeface="Helvetica Neue Light"/>
              <a:buChar char="•"/>
              <a:defRPr sz="2400" b="0" i="0" u="none" strike="noStrike" cap="none">
                <a:solidFill>
                  <a:srgbClr val="000000"/>
                </a:solidFill>
                <a:latin typeface="Helvetica Neue Light"/>
                <a:ea typeface="Helvetica Neue Light"/>
                <a:cs typeface="Helvetica Neue Light"/>
                <a:sym typeface="Helvetica Neue Light"/>
              </a:defRPr>
            </a:lvl5pPr>
            <a:lvl6pPr marL="3657509" marR="0" lvl="5"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L="4267093" marR="0" lvl="6"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L="4876678" marR="0" lvl="7"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L="5486263" marR="0" lvl="8"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37" name="Shape 37"/>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53177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892969" y="892969"/>
            <a:ext cx="10406000" cy="5072000"/>
          </a:xfrm>
          <a:prstGeom prst="rect">
            <a:avLst/>
          </a:prstGeom>
          <a:noFill/>
          <a:ln>
            <a:noFill/>
          </a:ln>
        </p:spPr>
        <p:txBody>
          <a:bodyPr spcFirstLastPara="1" wrap="square" lIns="58925" tIns="58925" rIns="58925" bIns="58925" anchor="ctr" anchorCtr="0"/>
          <a:lstStyle>
            <a:lvl1pPr marL="609585" marR="0" lvl="0"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1219170" marR="0" lvl="1"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L="1828754" marR="0" lvl="2"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L="2438339" marR="0" lvl="3"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L="3047924" marR="0" lvl="4"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L="3657509" marR="0" lvl="5"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L="4267093" marR="0" lvl="6"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L="4876678" marR="0" lvl="7"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L="5486263" marR="0" lvl="8"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40" name="Shape 40"/>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693291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1"/>
        <p:cNvGrpSpPr/>
        <p:nvPr/>
      </p:nvGrpSpPr>
      <p:grpSpPr>
        <a:xfrm>
          <a:off x="0" y="0"/>
          <a:ext cx="0" cy="0"/>
          <a:chOff x="0" y="0"/>
          <a:chExt cx="0" cy="0"/>
        </a:xfrm>
      </p:grpSpPr>
      <p:sp>
        <p:nvSpPr>
          <p:cNvPr id="42" name="Shape 42"/>
          <p:cNvSpPr>
            <a:spLocks noGrp="1"/>
          </p:cNvSpPr>
          <p:nvPr>
            <p:ph type="pic" idx="2"/>
          </p:nvPr>
        </p:nvSpPr>
        <p:spPr>
          <a:xfrm>
            <a:off x="6298407" y="3580805"/>
            <a:ext cx="5000800" cy="2652000"/>
          </a:xfrm>
          <a:prstGeom prst="rect">
            <a:avLst/>
          </a:prstGeom>
          <a:noFill/>
          <a:ln>
            <a:noFill/>
          </a:ln>
        </p:spPr>
        <p:txBody>
          <a:bodyPr spcFirstLastPara="1" wrap="square" lIns="58925" tIns="58925" rIns="58925" bIns="58925" anchor="t" anchorCtr="0"/>
          <a:lstStyle>
            <a:lvl1pPr marR="0" lvl="0"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R="0" lvl="1"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43" name="Shape 43"/>
          <p:cNvSpPr>
            <a:spLocks noGrp="1"/>
          </p:cNvSpPr>
          <p:nvPr>
            <p:ph type="pic" idx="3"/>
          </p:nvPr>
        </p:nvSpPr>
        <p:spPr>
          <a:xfrm>
            <a:off x="6304236" y="625079"/>
            <a:ext cx="5000800" cy="2652000"/>
          </a:xfrm>
          <a:prstGeom prst="rect">
            <a:avLst/>
          </a:prstGeom>
          <a:noFill/>
          <a:ln>
            <a:noFill/>
          </a:ln>
        </p:spPr>
        <p:txBody>
          <a:bodyPr spcFirstLastPara="1" wrap="square" lIns="58925" tIns="58925" rIns="58925" bIns="58925" anchor="t" anchorCtr="0"/>
          <a:lstStyle>
            <a:lvl1pPr marR="0" lvl="0"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R="0" lvl="1"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44" name="Shape 44"/>
          <p:cNvSpPr>
            <a:spLocks noGrp="1"/>
          </p:cNvSpPr>
          <p:nvPr>
            <p:ph type="pic" idx="4"/>
          </p:nvPr>
        </p:nvSpPr>
        <p:spPr>
          <a:xfrm>
            <a:off x="892969" y="625079"/>
            <a:ext cx="5000800" cy="5608000"/>
          </a:xfrm>
          <a:prstGeom prst="rect">
            <a:avLst/>
          </a:prstGeom>
          <a:noFill/>
          <a:ln>
            <a:noFill/>
          </a:ln>
        </p:spPr>
        <p:txBody>
          <a:bodyPr spcFirstLastPara="1" wrap="square" lIns="58925" tIns="58925" rIns="58925" bIns="58925" anchor="t" anchorCtr="0"/>
          <a:lstStyle>
            <a:lvl1pPr marR="0" lvl="0"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R="0" lvl="1"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45" name="Shape 45"/>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609524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1190625" y="4473773"/>
            <a:ext cx="9810800" cy="330400"/>
          </a:xfrm>
          <a:prstGeom prst="rect">
            <a:avLst/>
          </a:prstGeom>
          <a:noFill/>
          <a:ln>
            <a:noFill/>
          </a:ln>
        </p:spPr>
        <p:txBody>
          <a:bodyPr spcFirstLastPara="1" wrap="square" lIns="58925" tIns="58925" rIns="58925" bIns="58925" anchor="t" anchorCtr="0"/>
          <a:lstStyle>
            <a:lvl1pPr marL="609585" marR="0" lvl="0" indent="-304792" algn="ctr" rtl="0">
              <a:lnSpc>
                <a:spcPct val="100000"/>
              </a:lnSpc>
              <a:spcBef>
                <a:spcPts val="0"/>
              </a:spcBef>
              <a:spcAft>
                <a:spcPts val="0"/>
              </a:spcAft>
              <a:buClr>
                <a:srgbClr val="000000"/>
              </a:buClr>
              <a:buSzPts val="1500"/>
              <a:buFont typeface="Helvetica Neue"/>
              <a:buNone/>
              <a:defRPr sz="2000" b="0" i="0" u="none" strike="noStrike" cap="none">
                <a:solidFill>
                  <a:srgbClr val="000000"/>
                </a:solidFill>
                <a:latin typeface="Arial" panose="020B0604020202020204" pitchFamily="34" charset="0"/>
                <a:ea typeface="Helvetica Neue"/>
                <a:cs typeface="Arial" panose="020B0604020202020204" pitchFamily="34" charset="0"/>
                <a:sym typeface="Helvetica Neue"/>
              </a:defRPr>
            </a:lvl1pPr>
            <a:lvl2pPr marL="1219170" marR="0" lvl="1"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L="1828754" marR="0" lvl="2"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L="2438339" marR="0" lvl="3"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L="3047924" marR="0" lvl="4"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L="3657509" marR="0" lvl="5"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L="4267093" marR="0" lvl="6"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L="4876678" marR="0" lvl="7"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L="5486263" marR="0" lvl="8"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48" name="Shape 48"/>
          <p:cNvSpPr txBox="1">
            <a:spLocks noGrp="1"/>
          </p:cNvSpPr>
          <p:nvPr>
            <p:ph type="body" idx="2"/>
          </p:nvPr>
        </p:nvSpPr>
        <p:spPr>
          <a:xfrm>
            <a:off x="1190625" y="3000375"/>
            <a:ext cx="9810800" cy="482400"/>
          </a:xfrm>
          <a:prstGeom prst="rect">
            <a:avLst/>
          </a:prstGeom>
          <a:noFill/>
          <a:ln>
            <a:noFill/>
          </a:ln>
        </p:spPr>
        <p:txBody>
          <a:bodyPr spcFirstLastPara="1" wrap="square" lIns="58925" tIns="58925" rIns="58925" bIns="58925" anchor="ctr" anchorCtr="0"/>
          <a:lstStyle>
            <a:lvl1pPr marL="609585" marR="0" lvl="0" indent="-304792" algn="ctr" rtl="0">
              <a:lnSpc>
                <a:spcPct val="100000"/>
              </a:lnSpc>
              <a:spcBef>
                <a:spcPts val="0"/>
              </a:spcBef>
              <a:spcAft>
                <a:spcPts val="0"/>
              </a:spcAft>
              <a:buClr>
                <a:srgbClr val="000000"/>
              </a:buClr>
              <a:buSzPts val="2400"/>
              <a:buFont typeface="Helvetica Neue Light"/>
              <a:buNone/>
              <a:defRPr sz="32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1219170" marR="0" lvl="1"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L="1828754" marR="0" lvl="2"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L="2438339" marR="0" lvl="3"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L="3047924" marR="0" lvl="4"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L="3657509" marR="0" lvl="5"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L="4267093" marR="0" lvl="6"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L="4876678" marR="0" lvl="7"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L="5486263" marR="0" lvl="8"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49" name="Shape 49"/>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531406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0"/>
        <p:cNvGrpSpPr/>
        <p:nvPr/>
      </p:nvGrpSpPr>
      <p:grpSpPr>
        <a:xfrm>
          <a:off x="0" y="0"/>
          <a:ext cx="0" cy="0"/>
          <a:chOff x="0" y="0"/>
          <a:chExt cx="0" cy="0"/>
        </a:xfrm>
      </p:grpSpPr>
      <p:sp>
        <p:nvSpPr>
          <p:cNvPr id="51" name="Shape 51"/>
          <p:cNvSpPr>
            <a:spLocks noGrp="1"/>
          </p:cNvSpPr>
          <p:nvPr>
            <p:ph type="pic" idx="2"/>
          </p:nvPr>
        </p:nvSpPr>
        <p:spPr>
          <a:xfrm>
            <a:off x="0" y="0"/>
            <a:ext cx="12192000" cy="6858000"/>
          </a:xfrm>
          <a:prstGeom prst="rect">
            <a:avLst/>
          </a:prstGeom>
          <a:noFill/>
          <a:ln>
            <a:noFill/>
          </a:ln>
        </p:spPr>
        <p:txBody>
          <a:bodyPr spcFirstLastPara="1" wrap="square" lIns="58925" tIns="58925" rIns="58925" bIns="58925" anchor="t" anchorCtr="0"/>
          <a:lstStyle>
            <a:lvl1pPr marR="0" lvl="0"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R="0" lvl="1"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52" name="Shape 52"/>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746939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380410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Bullets" type="tx">
  <p:cSld name="Title &amp; Bullet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892969" y="312539"/>
            <a:ext cx="10406000" cy="1518000"/>
          </a:xfrm>
          <a:prstGeom prst="rect">
            <a:avLst/>
          </a:prstGeom>
          <a:noFill/>
          <a:ln>
            <a:noFill/>
          </a:ln>
        </p:spPr>
        <p:txBody>
          <a:bodyPr spcFirstLastPara="1" wrap="square" lIns="58925" tIns="58925" rIns="58925" bIns="58925" anchor="ctr" anchorCtr="0"/>
          <a:lstStyle>
            <a:lvl1pPr marR="0" lvl="0"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5" name="Shape 15"/>
          <p:cNvSpPr txBox="1">
            <a:spLocks noGrp="1"/>
          </p:cNvSpPr>
          <p:nvPr>
            <p:ph type="body" idx="1"/>
          </p:nvPr>
        </p:nvSpPr>
        <p:spPr>
          <a:xfrm>
            <a:off x="892969" y="1830585"/>
            <a:ext cx="10406000" cy="4420000"/>
          </a:xfrm>
          <a:prstGeom prst="rect">
            <a:avLst/>
          </a:prstGeom>
          <a:noFill/>
          <a:ln>
            <a:noFill/>
          </a:ln>
        </p:spPr>
        <p:txBody>
          <a:bodyPr spcFirstLastPara="1" wrap="square" lIns="58925" tIns="58925" rIns="58925" bIns="58925" anchor="ctr" anchorCtr="0"/>
          <a:lstStyle>
            <a:lvl1pPr marL="609585" marR="0" lvl="0"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1pPr>
            <a:lvl2pPr marL="1219170" marR="0" lvl="1"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L="1828754" marR="0" lvl="2"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L="2438339" marR="0" lvl="3"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L="3047924" marR="0" lvl="4"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L="3657509" marR="0" lvl="5"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L="4267093" marR="0" lvl="6"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L="4876678" marR="0" lvl="7"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L="5486263" marR="0" lvl="8"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6" name="Shape 16"/>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654492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hoto - Horizontal">
  <p:cSld name="Photo - Horizontal">
    <p:spTree>
      <p:nvGrpSpPr>
        <p:cNvPr id="1" name="Shape 17"/>
        <p:cNvGrpSpPr/>
        <p:nvPr/>
      </p:nvGrpSpPr>
      <p:grpSpPr>
        <a:xfrm>
          <a:off x="0" y="0"/>
          <a:ext cx="0" cy="0"/>
          <a:chOff x="0" y="0"/>
          <a:chExt cx="0" cy="0"/>
        </a:xfrm>
      </p:grpSpPr>
      <p:sp>
        <p:nvSpPr>
          <p:cNvPr id="18" name="Shape 18"/>
          <p:cNvSpPr>
            <a:spLocks noGrp="1"/>
          </p:cNvSpPr>
          <p:nvPr>
            <p:ph type="pic" idx="2"/>
          </p:nvPr>
        </p:nvSpPr>
        <p:spPr>
          <a:xfrm>
            <a:off x="1506140" y="446484"/>
            <a:ext cx="9168000" cy="4161200"/>
          </a:xfrm>
          <a:prstGeom prst="rect">
            <a:avLst/>
          </a:prstGeom>
          <a:noFill/>
          <a:ln>
            <a:noFill/>
          </a:ln>
        </p:spPr>
        <p:txBody>
          <a:bodyPr spcFirstLastPara="1" wrap="square" lIns="58925" tIns="58925" rIns="58925" bIns="58925" anchor="t" anchorCtr="0"/>
          <a:lstStyle>
            <a:lvl1pPr marR="0" lvl="0"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9" name="Shape 19"/>
          <p:cNvSpPr txBox="1">
            <a:spLocks noGrp="1"/>
          </p:cNvSpPr>
          <p:nvPr>
            <p:ph type="title"/>
          </p:nvPr>
        </p:nvSpPr>
        <p:spPr>
          <a:xfrm>
            <a:off x="1190625" y="4723805"/>
            <a:ext cx="9810800" cy="1000000"/>
          </a:xfrm>
          <a:prstGeom prst="rect">
            <a:avLst/>
          </a:prstGeom>
          <a:noFill/>
          <a:ln>
            <a:noFill/>
          </a:ln>
        </p:spPr>
        <p:txBody>
          <a:bodyPr spcFirstLastPara="1" wrap="square" lIns="58925" tIns="58925" rIns="58925" bIns="58925" anchor="b" anchorCtr="0"/>
          <a:lstStyle>
            <a:lvl1pPr marR="0" lvl="0"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0" name="Shape 20"/>
          <p:cNvSpPr txBox="1">
            <a:spLocks noGrp="1"/>
          </p:cNvSpPr>
          <p:nvPr>
            <p:ph type="body" idx="1"/>
          </p:nvPr>
        </p:nvSpPr>
        <p:spPr>
          <a:xfrm>
            <a:off x="1190625" y="5759648"/>
            <a:ext cx="9810800" cy="794800"/>
          </a:xfrm>
          <a:prstGeom prst="rect">
            <a:avLst/>
          </a:prstGeom>
          <a:noFill/>
          <a:ln>
            <a:noFill/>
          </a:ln>
        </p:spPr>
        <p:txBody>
          <a:bodyPr spcFirstLastPara="1" wrap="square" lIns="58925" tIns="58925" rIns="58925" bIns="58925" anchor="t" anchorCtr="0"/>
          <a:lstStyle>
            <a:lvl1pPr marL="609585" marR="0" lvl="0"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1pPr>
            <a:lvl2pPr marL="1219170" marR="0" lvl="1"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2pPr>
            <a:lvl3pPr marL="1828754" marR="0" lvl="2"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3pPr>
            <a:lvl4pPr marL="2438339" marR="0" lvl="3"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4pPr>
            <a:lvl5pPr marL="3047924" marR="0" lvl="4"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5pPr>
            <a:lvl6pPr marL="3657509" marR="0" lvl="5"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L="4267093" marR="0" lvl="6"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L="4876678" marR="0" lvl="7"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L="5486263" marR="0" lvl="8"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1" name="Shape 21"/>
          <p:cNvSpPr txBox="1">
            <a:spLocks noGrp="1"/>
          </p:cNvSpPr>
          <p:nvPr>
            <p:ph type="sldNum" idx="12"/>
          </p:nvPr>
        </p:nvSpPr>
        <p:spPr>
          <a:xfrm>
            <a:off x="5917311" y="6500812"/>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75487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190625" y="2268140"/>
            <a:ext cx="9810800" cy="2321600"/>
          </a:xfrm>
          <a:prstGeom prst="rect">
            <a:avLst/>
          </a:prstGeom>
          <a:noFill/>
          <a:ln>
            <a:noFill/>
          </a:ln>
        </p:spPr>
        <p:txBody>
          <a:bodyPr spcFirstLastPara="1" wrap="square" lIns="58925" tIns="58925" rIns="58925" bIns="58925" anchor="ctr" anchorCtr="0"/>
          <a:lstStyle>
            <a:lvl1pPr marR="0" lvl="0"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4" name="Shape 24"/>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45358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5"/>
        <p:cNvGrpSpPr/>
        <p:nvPr/>
      </p:nvGrpSpPr>
      <p:grpSpPr>
        <a:xfrm>
          <a:off x="0" y="0"/>
          <a:ext cx="0" cy="0"/>
          <a:chOff x="0" y="0"/>
          <a:chExt cx="0" cy="0"/>
        </a:xfrm>
      </p:grpSpPr>
      <p:sp>
        <p:nvSpPr>
          <p:cNvPr id="26" name="Shape 26"/>
          <p:cNvSpPr>
            <a:spLocks noGrp="1"/>
          </p:cNvSpPr>
          <p:nvPr>
            <p:ph type="pic" idx="2"/>
          </p:nvPr>
        </p:nvSpPr>
        <p:spPr>
          <a:xfrm>
            <a:off x="6298407" y="446484"/>
            <a:ext cx="5000800" cy="5786400"/>
          </a:xfrm>
          <a:prstGeom prst="rect">
            <a:avLst/>
          </a:prstGeom>
          <a:noFill/>
          <a:ln>
            <a:noFill/>
          </a:ln>
        </p:spPr>
        <p:txBody>
          <a:bodyPr spcFirstLastPara="1" wrap="square" lIns="58925" tIns="58925" rIns="58925" bIns="58925" anchor="t" anchorCtr="0"/>
          <a:lstStyle>
            <a:lvl1pPr marR="0" lvl="0"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7" name="Shape 27"/>
          <p:cNvSpPr txBox="1">
            <a:spLocks noGrp="1"/>
          </p:cNvSpPr>
          <p:nvPr>
            <p:ph type="title"/>
          </p:nvPr>
        </p:nvSpPr>
        <p:spPr>
          <a:xfrm>
            <a:off x="892969" y="446484"/>
            <a:ext cx="5000800" cy="2804000"/>
          </a:xfrm>
          <a:prstGeom prst="rect">
            <a:avLst/>
          </a:prstGeom>
          <a:noFill/>
          <a:ln>
            <a:noFill/>
          </a:ln>
        </p:spPr>
        <p:txBody>
          <a:bodyPr spcFirstLastPara="1" wrap="square" lIns="58925" tIns="58925" rIns="58925" bIns="58925" anchor="b" anchorCtr="0"/>
          <a:lstStyle>
            <a:lvl1pPr marR="0" lvl="0" algn="ctr" rtl="0">
              <a:lnSpc>
                <a:spcPct val="100000"/>
              </a:lnSpc>
              <a:spcBef>
                <a:spcPts val="0"/>
              </a:spcBef>
              <a:spcAft>
                <a:spcPts val="0"/>
              </a:spcAft>
              <a:buClr>
                <a:srgbClr val="000000"/>
              </a:buClr>
              <a:buSzPts val="39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8" name="Shape 28"/>
          <p:cNvSpPr txBox="1">
            <a:spLocks noGrp="1"/>
          </p:cNvSpPr>
          <p:nvPr>
            <p:ph type="body" idx="1"/>
          </p:nvPr>
        </p:nvSpPr>
        <p:spPr>
          <a:xfrm>
            <a:off x="892969" y="3348633"/>
            <a:ext cx="5000800" cy="2884400"/>
          </a:xfrm>
          <a:prstGeom prst="rect">
            <a:avLst/>
          </a:prstGeom>
          <a:noFill/>
          <a:ln>
            <a:noFill/>
          </a:ln>
        </p:spPr>
        <p:txBody>
          <a:bodyPr spcFirstLastPara="1" wrap="square" lIns="58925" tIns="58925" rIns="58925" bIns="58925" anchor="t" anchorCtr="0"/>
          <a:lstStyle>
            <a:lvl1pPr marL="609585" marR="0" lvl="0"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1pPr>
            <a:lvl2pPr marL="1219170" marR="0" lvl="1"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2pPr>
            <a:lvl3pPr marL="1828754" marR="0" lvl="2"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3pPr>
            <a:lvl4pPr marL="2438339" marR="0" lvl="3"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4pPr>
            <a:lvl5pPr marL="3047924" marR="0" lvl="4" indent="-304792" algn="ctr" rtl="0">
              <a:lnSpc>
                <a:spcPct val="100000"/>
              </a:lnSpc>
              <a:spcBef>
                <a:spcPts val="0"/>
              </a:spcBef>
              <a:spcAft>
                <a:spcPts val="0"/>
              </a:spcAft>
              <a:buClr>
                <a:srgbClr val="000000"/>
              </a:buClr>
              <a:buSzPts val="2100"/>
              <a:buFont typeface="Helvetica Neue Light"/>
              <a:buNone/>
              <a:defRPr sz="2800" b="0" i="0" u="none" strike="noStrike" cap="none">
                <a:solidFill>
                  <a:srgbClr val="000000"/>
                </a:solidFill>
                <a:latin typeface="Helvetica Neue Light"/>
                <a:ea typeface="Helvetica Neue Light"/>
                <a:cs typeface="Helvetica Neue Light"/>
                <a:sym typeface="Helvetica Neue Light"/>
              </a:defRPr>
            </a:lvl5pPr>
            <a:lvl6pPr marL="3657509" marR="0" lvl="5"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L="4267093" marR="0" lvl="6"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L="4876678" marR="0" lvl="7"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L="5486263" marR="0" lvl="8"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9" name="Shape 29"/>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1332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4366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92969" y="312539"/>
            <a:ext cx="10406000" cy="1518000"/>
          </a:xfrm>
          <a:prstGeom prst="rect">
            <a:avLst/>
          </a:prstGeom>
          <a:noFill/>
          <a:ln>
            <a:noFill/>
          </a:ln>
        </p:spPr>
        <p:txBody>
          <a:bodyPr spcFirstLastPara="1" wrap="square" lIns="58925" tIns="58925" rIns="58925" bIns="58925" anchor="ctr" anchorCtr="0"/>
          <a:lstStyle>
            <a:lvl1pPr marR="0" lvl="0"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2" name="Shape 32"/>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03206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3"/>
        <p:cNvGrpSpPr/>
        <p:nvPr/>
      </p:nvGrpSpPr>
      <p:grpSpPr>
        <a:xfrm>
          <a:off x="0" y="0"/>
          <a:ext cx="0" cy="0"/>
          <a:chOff x="0" y="0"/>
          <a:chExt cx="0" cy="0"/>
        </a:xfrm>
      </p:grpSpPr>
      <p:sp>
        <p:nvSpPr>
          <p:cNvPr id="34" name="Shape 34"/>
          <p:cNvSpPr>
            <a:spLocks noGrp="1"/>
          </p:cNvSpPr>
          <p:nvPr>
            <p:ph type="pic" idx="2"/>
          </p:nvPr>
        </p:nvSpPr>
        <p:spPr>
          <a:xfrm>
            <a:off x="6298407" y="1830585"/>
            <a:ext cx="5000800" cy="4420000"/>
          </a:xfrm>
          <a:prstGeom prst="rect">
            <a:avLst/>
          </a:prstGeom>
          <a:noFill/>
          <a:ln>
            <a:noFill/>
          </a:ln>
        </p:spPr>
        <p:txBody>
          <a:bodyPr spcFirstLastPara="1" wrap="square" lIns="58925" tIns="58925" rIns="58925" bIns="58925" anchor="t" anchorCtr="0"/>
          <a:lstStyle>
            <a:lvl1pPr marR="0" lvl="0"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5" name="Shape 35"/>
          <p:cNvSpPr txBox="1">
            <a:spLocks noGrp="1"/>
          </p:cNvSpPr>
          <p:nvPr>
            <p:ph type="title"/>
          </p:nvPr>
        </p:nvSpPr>
        <p:spPr>
          <a:xfrm>
            <a:off x="892969" y="312539"/>
            <a:ext cx="10406000" cy="1518000"/>
          </a:xfrm>
          <a:prstGeom prst="rect">
            <a:avLst/>
          </a:prstGeom>
          <a:noFill/>
          <a:ln>
            <a:noFill/>
          </a:ln>
        </p:spPr>
        <p:txBody>
          <a:bodyPr spcFirstLastPara="1" wrap="square" lIns="58925" tIns="58925" rIns="58925" bIns="58925" anchor="ctr" anchorCtr="0"/>
          <a:lstStyle>
            <a:lvl1pPr marR="0" lvl="0"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6" name="Shape 36"/>
          <p:cNvSpPr txBox="1">
            <a:spLocks noGrp="1"/>
          </p:cNvSpPr>
          <p:nvPr>
            <p:ph type="body" idx="1"/>
          </p:nvPr>
        </p:nvSpPr>
        <p:spPr>
          <a:xfrm>
            <a:off x="892969" y="1830585"/>
            <a:ext cx="5000800" cy="4420000"/>
          </a:xfrm>
          <a:prstGeom prst="rect">
            <a:avLst/>
          </a:prstGeom>
          <a:noFill/>
          <a:ln>
            <a:noFill/>
          </a:ln>
        </p:spPr>
        <p:txBody>
          <a:bodyPr spcFirstLastPara="1" wrap="square" lIns="58925" tIns="58925" rIns="58925" bIns="58925" anchor="ctr" anchorCtr="0"/>
          <a:lstStyle>
            <a:lvl1pPr marL="609585" marR="0" lvl="0" indent="-423323" algn="l" rtl="0">
              <a:lnSpc>
                <a:spcPct val="100000"/>
              </a:lnSpc>
              <a:spcBef>
                <a:spcPts val="2800"/>
              </a:spcBef>
              <a:spcAft>
                <a:spcPts val="0"/>
              </a:spcAft>
              <a:buClr>
                <a:srgbClr val="000000"/>
              </a:buClr>
              <a:buSzPts val="1400"/>
              <a:buFont typeface="Helvetica Neue Light"/>
              <a:buChar char="•"/>
              <a:defRPr sz="2400" b="0" i="0" u="none" strike="noStrike" cap="none">
                <a:solidFill>
                  <a:srgbClr val="000000"/>
                </a:solidFill>
                <a:latin typeface="Helvetica Neue Light"/>
                <a:ea typeface="Helvetica Neue Light"/>
                <a:cs typeface="Helvetica Neue Light"/>
                <a:sym typeface="Helvetica Neue Light"/>
              </a:defRPr>
            </a:lvl1pPr>
            <a:lvl2pPr marL="1219170" marR="0" lvl="1" indent="-423323" algn="l" rtl="0">
              <a:lnSpc>
                <a:spcPct val="100000"/>
              </a:lnSpc>
              <a:spcBef>
                <a:spcPts val="2800"/>
              </a:spcBef>
              <a:spcAft>
                <a:spcPts val="0"/>
              </a:spcAft>
              <a:buClr>
                <a:srgbClr val="000000"/>
              </a:buClr>
              <a:buSzPts val="1400"/>
              <a:buFont typeface="Helvetica Neue Light"/>
              <a:buChar char="•"/>
              <a:defRPr sz="2400" b="0" i="0" u="none" strike="noStrike" cap="none">
                <a:solidFill>
                  <a:srgbClr val="000000"/>
                </a:solidFill>
                <a:latin typeface="Helvetica Neue Light"/>
                <a:ea typeface="Helvetica Neue Light"/>
                <a:cs typeface="Helvetica Neue Light"/>
                <a:sym typeface="Helvetica Neue Light"/>
              </a:defRPr>
            </a:lvl2pPr>
            <a:lvl3pPr marL="1828754" marR="0" lvl="2" indent="-423323" algn="l" rtl="0">
              <a:lnSpc>
                <a:spcPct val="100000"/>
              </a:lnSpc>
              <a:spcBef>
                <a:spcPts val="2800"/>
              </a:spcBef>
              <a:spcAft>
                <a:spcPts val="0"/>
              </a:spcAft>
              <a:buClr>
                <a:srgbClr val="000000"/>
              </a:buClr>
              <a:buSzPts val="1400"/>
              <a:buFont typeface="Helvetica Neue Light"/>
              <a:buChar char="•"/>
              <a:defRPr sz="2400" b="0" i="0" u="none" strike="noStrike" cap="none">
                <a:solidFill>
                  <a:srgbClr val="000000"/>
                </a:solidFill>
                <a:latin typeface="Helvetica Neue Light"/>
                <a:ea typeface="Helvetica Neue Light"/>
                <a:cs typeface="Helvetica Neue Light"/>
                <a:sym typeface="Helvetica Neue Light"/>
              </a:defRPr>
            </a:lvl3pPr>
            <a:lvl4pPr marL="2438339" marR="0" lvl="3" indent="-423323" algn="l" rtl="0">
              <a:lnSpc>
                <a:spcPct val="100000"/>
              </a:lnSpc>
              <a:spcBef>
                <a:spcPts val="2800"/>
              </a:spcBef>
              <a:spcAft>
                <a:spcPts val="0"/>
              </a:spcAft>
              <a:buClr>
                <a:srgbClr val="000000"/>
              </a:buClr>
              <a:buSzPts val="1400"/>
              <a:buFont typeface="Helvetica Neue Light"/>
              <a:buChar char="•"/>
              <a:defRPr sz="2400" b="0" i="0" u="none" strike="noStrike" cap="none">
                <a:solidFill>
                  <a:srgbClr val="000000"/>
                </a:solidFill>
                <a:latin typeface="Helvetica Neue Light"/>
                <a:ea typeface="Helvetica Neue Light"/>
                <a:cs typeface="Helvetica Neue Light"/>
                <a:sym typeface="Helvetica Neue Light"/>
              </a:defRPr>
            </a:lvl4pPr>
            <a:lvl5pPr marL="3047924" marR="0" lvl="4" indent="-423323" algn="l" rtl="0">
              <a:lnSpc>
                <a:spcPct val="100000"/>
              </a:lnSpc>
              <a:spcBef>
                <a:spcPts val="2800"/>
              </a:spcBef>
              <a:spcAft>
                <a:spcPts val="0"/>
              </a:spcAft>
              <a:buClr>
                <a:srgbClr val="000000"/>
              </a:buClr>
              <a:buSzPts val="1400"/>
              <a:buFont typeface="Helvetica Neue Light"/>
              <a:buChar char="•"/>
              <a:defRPr sz="2400" b="0" i="0" u="none" strike="noStrike" cap="none">
                <a:solidFill>
                  <a:srgbClr val="000000"/>
                </a:solidFill>
                <a:latin typeface="Helvetica Neue Light"/>
                <a:ea typeface="Helvetica Neue Light"/>
                <a:cs typeface="Helvetica Neue Light"/>
                <a:sym typeface="Helvetica Neue Light"/>
              </a:defRPr>
            </a:lvl5pPr>
            <a:lvl6pPr marL="3657509" marR="0" lvl="5"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L="4267093" marR="0" lvl="6"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L="4876678" marR="0" lvl="7"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L="5486263" marR="0" lvl="8"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7" name="Shape 37"/>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66647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892969" y="892969"/>
            <a:ext cx="10406000" cy="5072000"/>
          </a:xfrm>
          <a:prstGeom prst="rect">
            <a:avLst/>
          </a:prstGeom>
          <a:noFill/>
          <a:ln>
            <a:noFill/>
          </a:ln>
        </p:spPr>
        <p:txBody>
          <a:bodyPr spcFirstLastPara="1" wrap="square" lIns="58925" tIns="58925" rIns="58925" bIns="58925" anchor="ctr" anchorCtr="0"/>
          <a:lstStyle>
            <a:lvl1pPr marL="609585" marR="0" lvl="0"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1pPr>
            <a:lvl2pPr marL="1219170" marR="0" lvl="1"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L="1828754" marR="0" lvl="2"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L="2438339" marR="0" lvl="3"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L="3047924" marR="0" lvl="4"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L="3657509" marR="0" lvl="5"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L="4267093" marR="0" lvl="6"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L="4876678" marR="0" lvl="7"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L="5486263" marR="0" lvl="8"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0" name="Shape 40"/>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0095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1"/>
        <p:cNvGrpSpPr/>
        <p:nvPr/>
      </p:nvGrpSpPr>
      <p:grpSpPr>
        <a:xfrm>
          <a:off x="0" y="0"/>
          <a:ext cx="0" cy="0"/>
          <a:chOff x="0" y="0"/>
          <a:chExt cx="0" cy="0"/>
        </a:xfrm>
      </p:grpSpPr>
      <p:sp>
        <p:nvSpPr>
          <p:cNvPr id="42" name="Shape 42"/>
          <p:cNvSpPr>
            <a:spLocks noGrp="1"/>
          </p:cNvSpPr>
          <p:nvPr>
            <p:ph type="pic" idx="2"/>
          </p:nvPr>
        </p:nvSpPr>
        <p:spPr>
          <a:xfrm>
            <a:off x="6298407" y="3580805"/>
            <a:ext cx="5000800" cy="2652000"/>
          </a:xfrm>
          <a:prstGeom prst="rect">
            <a:avLst/>
          </a:prstGeom>
          <a:noFill/>
          <a:ln>
            <a:noFill/>
          </a:ln>
        </p:spPr>
        <p:txBody>
          <a:bodyPr spcFirstLastPara="1" wrap="square" lIns="58925" tIns="58925" rIns="58925" bIns="58925" anchor="t" anchorCtr="0"/>
          <a:lstStyle>
            <a:lvl1pPr marR="0" lvl="0"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3" name="Shape 43"/>
          <p:cNvSpPr>
            <a:spLocks noGrp="1"/>
          </p:cNvSpPr>
          <p:nvPr>
            <p:ph type="pic" idx="3"/>
          </p:nvPr>
        </p:nvSpPr>
        <p:spPr>
          <a:xfrm>
            <a:off x="6304236" y="625079"/>
            <a:ext cx="5000800" cy="2652000"/>
          </a:xfrm>
          <a:prstGeom prst="rect">
            <a:avLst/>
          </a:prstGeom>
          <a:noFill/>
          <a:ln>
            <a:noFill/>
          </a:ln>
        </p:spPr>
        <p:txBody>
          <a:bodyPr spcFirstLastPara="1" wrap="square" lIns="58925" tIns="58925" rIns="58925" bIns="58925" anchor="t" anchorCtr="0"/>
          <a:lstStyle>
            <a:lvl1pPr marR="0" lvl="0"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4" name="Shape 44"/>
          <p:cNvSpPr>
            <a:spLocks noGrp="1"/>
          </p:cNvSpPr>
          <p:nvPr>
            <p:ph type="pic" idx="4"/>
          </p:nvPr>
        </p:nvSpPr>
        <p:spPr>
          <a:xfrm>
            <a:off x="892969" y="625079"/>
            <a:ext cx="5000800" cy="5608000"/>
          </a:xfrm>
          <a:prstGeom prst="rect">
            <a:avLst/>
          </a:prstGeom>
          <a:noFill/>
          <a:ln>
            <a:noFill/>
          </a:ln>
        </p:spPr>
        <p:txBody>
          <a:bodyPr spcFirstLastPara="1" wrap="square" lIns="58925" tIns="58925" rIns="58925" bIns="58925" anchor="t" anchorCtr="0"/>
          <a:lstStyle>
            <a:lvl1pPr marR="0" lvl="0"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5" name="Shape 45"/>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79656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1190625" y="4473773"/>
            <a:ext cx="9810800" cy="330400"/>
          </a:xfrm>
          <a:prstGeom prst="rect">
            <a:avLst/>
          </a:prstGeom>
          <a:noFill/>
          <a:ln>
            <a:noFill/>
          </a:ln>
        </p:spPr>
        <p:txBody>
          <a:bodyPr spcFirstLastPara="1" wrap="square" lIns="58925" tIns="58925" rIns="58925" bIns="58925" anchor="t" anchorCtr="0"/>
          <a:lstStyle>
            <a:lvl1pPr marL="609585" marR="0" lvl="0" indent="-304792" algn="ctr" rtl="0">
              <a:lnSpc>
                <a:spcPct val="100000"/>
              </a:lnSpc>
              <a:spcBef>
                <a:spcPts val="0"/>
              </a:spcBef>
              <a:spcAft>
                <a:spcPts val="0"/>
              </a:spcAft>
              <a:buClr>
                <a:srgbClr val="000000"/>
              </a:buClr>
              <a:buSzPts val="1500"/>
              <a:buFont typeface="Helvetica Neue"/>
              <a:buNone/>
              <a:defRPr sz="2000" b="0" i="0" u="none" strike="noStrike" cap="none">
                <a:solidFill>
                  <a:srgbClr val="000000"/>
                </a:solidFill>
                <a:latin typeface="Helvetica Neue"/>
                <a:ea typeface="Helvetica Neue"/>
                <a:cs typeface="Helvetica Neue"/>
                <a:sym typeface="Helvetica Neue"/>
              </a:defRPr>
            </a:lvl1pPr>
            <a:lvl2pPr marL="1219170" marR="0" lvl="1"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L="1828754" marR="0" lvl="2"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L="2438339" marR="0" lvl="3"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L="3047924" marR="0" lvl="4"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L="3657509" marR="0" lvl="5"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L="4267093" marR="0" lvl="6"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L="4876678" marR="0" lvl="7"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L="5486263" marR="0" lvl="8"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8" name="Shape 48"/>
          <p:cNvSpPr txBox="1">
            <a:spLocks noGrp="1"/>
          </p:cNvSpPr>
          <p:nvPr>
            <p:ph type="body" idx="2"/>
          </p:nvPr>
        </p:nvSpPr>
        <p:spPr>
          <a:xfrm>
            <a:off x="1190625" y="3000375"/>
            <a:ext cx="9810800" cy="482400"/>
          </a:xfrm>
          <a:prstGeom prst="rect">
            <a:avLst/>
          </a:prstGeom>
          <a:noFill/>
          <a:ln>
            <a:noFill/>
          </a:ln>
        </p:spPr>
        <p:txBody>
          <a:bodyPr spcFirstLastPara="1" wrap="square" lIns="58925" tIns="58925" rIns="58925" bIns="58925" anchor="ctr" anchorCtr="0"/>
          <a:lstStyle>
            <a:lvl1pPr marL="609585" marR="0" lvl="0" indent="-304792" algn="ctr" rtl="0">
              <a:lnSpc>
                <a:spcPct val="100000"/>
              </a:lnSpc>
              <a:spcBef>
                <a:spcPts val="0"/>
              </a:spcBef>
              <a:spcAft>
                <a:spcPts val="0"/>
              </a:spcAft>
              <a:buClr>
                <a:srgbClr val="000000"/>
              </a:buClr>
              <a:buSzPts val="2400"/>
              <a:buFont typeface="Helvetica Neue Light"/>
              <a:buNone/>
              <a:defRPr sz="3200" b="0" i="0" u="none" strike="noStrike" cap="none">
                <a:solidFill>
                  <a:srgbClr val="000000"/>
                </a:solidFill>
                <a:latin typeface="Helvetica Neue Light"/>
                <a:ea typeface="Helvetica Neue Light"/>
                <a:cs typeface="Helvetica Neue Light"/>
                <a:sym typeface="Helvetica Neue Light"/>
              </a:defRPr>
            </a:lvl1pPr>
            <a:lvl2pPr marL="1219170" marR="0" lvl="1"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L="1828754" marR="0" lvl="2"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L="2438339" marR="0" lvl="3"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L="3047924" marR="0" lvl="4"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L="3657509" marR="0" lvl="5"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L="4267093" marR="0" lvl="6"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L="4876678" marR="0" lvl="7"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L="5486263" marR="0" lvl="8"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9" name="Shape 49"/>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09983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0"/>
        <p:cNvGrpSpPr/>
        <p:nvPr/>
      </p:nvGrpSpPr>
      <p:grpSpPr>
        <a:xfrm>
          <a:off x="0" y="0"/>
          <a:ext cx="0" cy="0"/>
          <a:chOff x="0" y="0"/>
          <a:chExt cx="0" cy="0"/>
        </a:xfrm>
      </p:grpSpPr>
      <p:sp>
        <p:nvSpPr>
          <p:cNvPr id="51" name="Shape 51"/>
          <p:cNvSpPr>
            <a:spLocks noGrp="1"/>
          </p:cNvSpPr>
          <p:nvPr>
            <p:ph type="pic" idx="2"/>
          </p:nvPr>
        </p:nvSpPr>
        <p:spPr>
          <a:xfrm>
            <a:off x="0" y="0"/>
            <a:ext cx="12192000" cy="6858000"/>
          </a:xfrm>
          <a:prstGeom prst="rect">
            <a:avLst/>
          </a:prstGeom>
          <a:noFill/>
          <a:ln>
            <a:noFill/>
          </a:ln>
        </p:spPr>
        <p:txBody>
          <a:bodyPr spcFirstLastPara="1" wrap="square" lIns="58925" tIns="58925" rIns="58925" bIns="58925" anchor="t" anchorCtr="0"/>
          <a:lstStyle>
            <a:lvl1pPr marR="0" lvl="0"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2" name="Shape 52"/>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8176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714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395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979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923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5186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752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12/7/2021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338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12/7/2021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32969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716" r:id="rId13"/>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92969" y="312539"/>
            <a:ext cx="10406000" cy="1518000"/>
          </a:xfrm>
          <a:prstGeom prst="rect">
            <a:avLst/>
          </a:prstGeom>
          <a:noFill/>
          <a:ln>
            <a:noFill/>
          </a:ln>
        </p:spPr>
        <p:txBody>
          <a:bodyPr spcFirstLastPara="1" wrap="square" lIns="58925" tIns="58925" rIns="58925" bIns="58925" anchor="ctr" anchorCtr="0"/>
          <a:lstStyle>
            <a:lvl1pPr marR="0" lvl="0"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7" name="Shape 7"/>
          <p:cNvSpPr txBox="1">
            <a:spLocks noGrp="1"/>
          </p:cNvSpPr>
          <p:nvPr>
            <p:ph type="body" idx="1"/>
          </p:nvPr>
        </p:nvSpPr>
        <p:spPr>
          <a:xfrm>
            <a:off x="892969" y="1830585"/>
            <a:ext cx="10406000" cy="4420000"/>
          </a:xfrm>
          <a:prstGeom prst="rect">
            <a:avLst/>
          </a:prstGeom>
          <a:noFill/>
          <a:ln>
            <a:noFill/>
          </a:ln>
        </p:spPr>
        <p:txBody>
          <a:bodyPr spcFirstLastPara="1" wrap="square" lIns="58925" tIns="58925" rIns="58925" bIns="58925" anchor="ctr" anchorCtr="0"/>
          <a:lstStyle>
            <a:lvl1pPr marL="457200" marR="0" lvl="0"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1pPr>
            <a:lvl2pPr marL="914400" marR="0" lvl="1"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2pPr>
            <a:lvl3pPr marL="1371600" marR="0" lvl="2"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3pPr>
            <a:lvl4pPr marL="1828800" marR="0" lvl="3"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4pPr>
            <a:lvl5pPr marL="2286000" marR="0" lvl="4"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5pPr>
            <a:lvl6pPr marL="2743200" marR="0" lvl="5"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L="3200400" marR="0" lvl="6"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L="3657600" marR="0" lvl="7"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L="4114800" marR="0" lvl="8"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8" name="Shape 8"/>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sz="1200" dirty="0">
              <a:latin typeface="Arial"/>
              <a:ea typeface="Arial"/>
              <a:cs typeface="Arial"/>
              <a:sym typeface="Arial"/>
            </a:endParaRPr>
          </a:p>
        </p:txBody>
      </p:sp>
    </p:spTree>
    <p:extLst>
      <p:ext uri="{BB962C8B-B14F-4D97-AF65-F5344CB8AC3E}">
        <p14:creationId xmlns:p14="http://schemas.microsoft.com/office/powerpoint/2010/main" val="3270588270"/>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92969" y="312539"/>
            <a:ext cx="10406000" cy="1518000"/>
          </a:xfrm>
          <a:prstGeom prst="rect">
            <a:avLst/>
          </a:prstGeom>
          <a:noFill/>
          <a:ln>
            <a:noFill/>
          </a:ln>
        </p:spPr>
        <p:txBody>
          <a:bodyPr spcFirstLastPara="1" wrap="square" lIns="58925" tIns="58925" rIns="58925" bIns="58925" anchor="ctr" anchorCtr="0"/>
          <a:lstStyle>
            <a:lvl1pPr marR="0" lvl="0"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7" name="Shape 7"/>
          <p:cNvSpPr txBox="1">
            <a:spLocks noGrp="1"/>
          </p:cNvSpPr>
          <p:nvPr>
            <p:ph type="body" idx="1"/>
          </p:nvPr>
        </p:nvSpPr>
        <p:spPr>
          <a:xfrm>
            <a:off x="892969" y="1830585"/>
            <a:ext cx="10406000" cy="4420000"/>
          </a:xfrm>
          <a:prstGeom prst="rect">
            <a:avLst/>
          </a:prstGeom>
          <a:noFill/>
          <a:ln>
            <a:noFill/>
          </a:ln>
        </p:spPr>
        <p:txBody>
          <a:bodyPr spcFirstLastPara="1" wrap="square" lIns="58925" tIns="58925" rIns="58925" bIns="58925" anchor="ctr" anchorCtr="0"/>
          <a:lstStyle>
            <a:lvl1pPr marL="457200" marR="0" lvl="0"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1pPr>
            <a:lvl2pPr marL="914400" marR="0" lvl="1"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2pPr>
            <a:lvl3pPr marL="1371600" marR="0" lvl="2"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3pPr>
            <a:lvl4pPr marL="1828800" marR="0" lvl="3"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4pPr>
            <a:lvl5pPr marL="2286000" marR="0" lvl="4"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5pPr>
            <a:lvl6pPr marL="2743200" marR="0" lvl="5"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6pPr>
            <a:lvl7pPr marL="3200400" marR="0" lvl="6"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7pPr>
            <a:lvl8pPr marL="3657600" marR="0" lvl="7"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8pPr>
            <a:lvl9pPr marL="4114800" marR="0" lvl="8" indent="-336550" algn="l" rtl="0">
              <a:lnSpc>
                <a:spcPct val="100000"/>
              </a:lnSpc>
              <a:spcBef>
                <a:spcPts val="2700"/>
              </a:spcBef>
              <a:spcAft>
                <a:spcPts val="0"/>
              </a:spcAft>
              <a:buClr>
                <a:srgbClr val="000000"/>
              </a:buClr>
              <a:buSzPts val="1700"/>
              <a:buFont typeface="Helvetica Neue Light"/>
              <a:buChar char="•"/>
              <a:defRPr sz="23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8" name="Shape 8"/>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sz="1200">
              <a:latin typeface="Arial"/>
              <a:ea typeface="Arial"/>
              <a:cs typeface="Arial"/>
              <a:sym typeface="Arial"/>
            </a:endParaRPr>
          </a:p>
        </p:txBody>
      </p:sp>
    </p:spTree>
    <p:extLst>
      <p:ext uri="{BB962C8B-B14F-4D97-AF65-F5344CB8AC3E}">
        <p14:creationId xmlns:p14="http://schemas.microsoft.com/office/powerpoint/2010/main" val="2751049595"/>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fafsa@ache.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fafsa@ache.edu"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hyperlink" Target="https://alabamaworks.com/wp-content/uploads/2018-12-27-AWC-Attainment-Report_final.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6F570C-7687-004B-9A04-533A42DC9FAC}"/>
              </a:ext>
            </a:extLst>
          </p:cNvPr>
          <p:cNvSpPr/>
          <p:nvPr/>
        </p:nvSpPr>
        <p:spPr>
          <a:xfrm>
            <a:off x="723900" y="1556270"/>
            <a:ext cx="10744200" cy="3046988"/>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Pts val="4800"/>
              <a:buFontTx/>
              <a:buNone/>
              <a:tabLst/>
              <a:defRPr/>
            </a:pPr>
            <a:r>
              <a:rPr kumimoji="0" lang="en" sz="9600" b="1" i="0" u="none" strike="noStrike" kern="0" cap="none" spc="0" normalizeH="0" baseline="0" noProof="0" dirty="0">
                <a:ln>
                  <a:noFill/>
                </a:ln>
                <a:solidFill>
                  <a:srgbClr val="B93141"/>
                </a:solidFill>
                <a:effectLst>
                  <a:outerShdw dist="25400" sx="1000" sy="1000" algn="ctr" rotWithShape="0">
                    <a:srgbClr val="000000"/>
                  </a:outerShdw>
                </a:effectLst>
                <a:uLnTx/>
                <a:uFillTx/>
                <a:latin typeface="Times New Roman" panose="02020603050405020304" pitchFamily="18" charset="0"/>
                <a:ea typeface="Lato"/>
                <a:cs typeface="Times New Roman" panose="02020603050405020304" pitchFamily="18" charset="0"/>
                <a:sym typeface="Lato"/>
              </a:rPr>
              <a:t>The Importance</a:t>
            </a:r>
          </a:p>
          <a:p>
            <a:pPr marL="0" marR="0" lvl="0" indent="0" algn="ctr" defTabSz="1219170" rtl="0" eaLnBrk="1" fontAlgn="auto" latinLnBrk="0" hangingPunct="1">
              <a:lnSpc>
                <a:spcPct val="100000"/>
              </a:lnSpc>
              <a:spcBef>
                <a:spcPts val="0"/>
              </a:spcBef>
              <a:spcAft>
                <a:spcPts val="0"/>
              </a:spcAft>
              <a:buClr>
                <a:srgbClr val="000000"/>
              </a:buClr>
              <a:buSzPts val="4800"/>
              <a:buFontTx/>
              <a:buNone/>
              <a:tabLst/>
              <a:defRPr/>
            </a:pPr>
            <a:r>
              <a:rPr kumimoji="0" lang="en" sz="9600" b="1" i="0" u="none" strike="noStrike" kern="0" cap="none" spc="0" normalizeH="0" baseline="0" noProof="0" dirty="0">
                <a:ln>
                  <a:noFill/>
                </a:ln>
                <a:solidFill>
                  <a:srgbClr val="B93141"/>
                </a:solidFill>
                <a:effectLst>
                  <a:outerShdw dist="25400" sx="1000" sy="1000" algn="ctr" rotWithShape="0">
                    <a:srgbClr val="000000"/>
                  </a:outerShdw>
                </a:effectLst>
                <a:uLnTx/>
                <a:uFillTx/>
                <a:latin typeface="Times New Roman" panose="02020603050405020304" pitchFamily="18" charset="0"/>
                <a:ea typeface="Lato"/>
                <a:cs typeface="Times New Roman" panose="02020603050405020304" pitchFamily="18" charset="0"/>
                <a:sym typeface="Lato"/>
              </a:rPr>
              <a:t>of FAFSA</a:t>
            </a:r>
          </a:p>
        </p:txBody>
      </p:sp>
    </p:spTree>
    <p:extLst>
      <p:ext uri="{BB962C8B-B14F-4D97-AF65-F5344CB8AC3E}">
        <p14:creationId xmlns:p14="http://schemas.microsoft.com/office/powerpoint/2010/main" val="4020258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p:nvPr/>
        </p:nvSpPr>
        <p:spPr>
          <a:xfrm>
            <a:off x="0" y="116700"/>
            <a:ext cx="12191999" cy="553600"/>
          </a:xfrm>
          <a:prstGeom prst="rect">
            <a:avLst/>
          </a:prstGeom>
          <a:noFill/>
          <a:ln>
            <a:noFill/>
          </a:ln>
        </p:spPr>
        <p:txBody>
          <a:bodyPr spcFirstLastPara="1" wrap="square" lIns="43667" tIns="43667" rIns="43667" bIns="436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2900"/>
              <a:buFontTx/>
              <a:buNone/>
              <a:tabLst/>
              <a:defRPr/>
            </a:pPr>
            <a:r>
              <a:rPr kumimoji="0" lang="en-US" sz="4267" b="0" i="0" u="none" strike="noStrike" kern="0" cap="none" spc="0" normalizeH="0" baseline="0" noProof="0" dirty="0">
                <a:ln>
                  <a:noFill/>
                </a:ln>
                <a:solidFill>
                  <a:srgbClr val="000000"/>
                </a:solidFill>
                <a:effectLst/>
                <a:uLnTx/>
                <a:uFillTx/>
                <a:latin typeface="Times New Roman" panose="02020603050405020304" pitchFamily="18" charset="0"/>
                <a:ea typeface="Lato"/>
                <a:cs typeface="Times New Roman" panose="02020603050405020304" pitchFamily="18" charset="0"/>
                <a:sym typeface="Arial"/>
              </a:rPr>
              <a:t>MILLIONS LEFT ON THE TABLE</a:t>
            </a:r>
            <a:endParaRPr kumimoji="0" lang="en" sz="4267" b="0" i="0" u="none" strike="noStrike" kern="0" cap="none" spc="0" normalizeH="0" baseline="0" noProof="0" dirty="0">
              <a:ln>
                <a:noFill/>
              </a:ln>
              <a:solidFill>
                <a:srgbClr val="000000"/>
              </a:solidFill>
              <a:effectLst/>
              <a:uLnTx/>
              <a:uFillTx/>
              <a:latin typeface="Times New Roman" panose="02020603050405020304" pitchFamily="18" charset="0"/>
              <a:ea typeface="Lato"/>
              <a:cs typeface="Times New Roman" panose="02020603050405020304" pitchFamily="18" charset="0"/>
              <a:sym typeface="Arial"/>
            </a:endParaRPr>
          </a:p>
        </p:txBody>
      </p:sp>
      <p:sp>
        <p:nvSpPr>
          <p:cNvPr id="83" name="Shape 83"/>
          <p:cNvSpPr/>
          <p:nvPr/>
        </p:nvSpPr>
        <p:spPr>
          <a:xfrm>
            <a:off x="0" y="756400"/>
            <a:ext cx="12139600" cy="117600"/>
          </a:xfrm>
          <a:prstGeom prst="rect">
            <a:avLst/>
          </a:prstGeom>
          <a:solidFill>
            <a:srgbClr val="B93141"/>
          </a:solidFill>
          <a:ln w="9525" cap="flat" cmpd="sng">
            <a:solidFill>
              <a:srgbClr val="B9314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 name="Shape 90">
            <a:extLst>
              <a:ext uri="{FF2B5EF4-FFF2-40B4-BE49-F238E27FC236}">
                <a16:creationId xmlns:a16="http://schemas.microsoft.com/office/drawing/2014/main" id="{CB518852-7FBF-3C44-B53A-B30D49580B15}"/>
              </a:ext>
            </a:extLst>
          </p:cNvPr>
          <p:cNvSpPr/>
          <p:nvPr/>
        </p:nvSpPr>
        <p:spPr>
          <a:xfrm>
            <a:off x="736600" y="1354667"/>
            <a:ext cx="10621211" cy="4612996"/>
          </a:xfrm>
          <a:prstGeom prst="rect">
            <a:avLst/>
          </a:prstGeom>
          <a:noFill/>
          <a:ln>
            <a:noFill/>
          </a:ln>
        </p:spPr>
        <p:txBody>
          <a:bodyPr spcFirstLastPara="1" wrap="square" lIns="39267" tIns="39267" rIns="39267" bIns="39267" anchor="t" anchorCtr="0">
            <a:noAutofit/>
          </a:bodyPr>
          <a:lstStyle/>
          <a:p>
            <a:pPr marL="0" marR="0" lvl="0" indent="0" algn="r" defTabSz="1219170" rtl="0" eaLnBrk="1" fontAlgn="auto" latinLnBrk="0" hangingPunct="1">
              <a:lnSpc>
                <a:spcPct val="120000"/>
              </a:lnSpc>
              <a:spcBef>
                <a:spcPts val="0"/>
              </a:spcBef>
              <a:spcAft>
                <a:spcPts val="0"/>
              </a:spcAft>
              <a:buClr>
                <a:srgbClr val="000000"/>
              </a:buClr>
              <a:buSzPts val="1900"/>
              <a:buFontTx/>
              <a:buNone/>
              <a:tabLst/>
              <a:defRPr/>
            </a:pPr>
            <a:endParaRPr kumimoji="0" lang="en" sz="1467"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endParaRPr>
          </a:p>
          <a:p>
            <a:pPr marL="0" marR="0" lvl="0" indent="0" algn="r" defTabSz="1219170" rtl="0" eaLnBrk="1" fontAlgn="auto" latinLnBrk="0" hangingPunct="1">
              <a:lnSpc>
                <a:spcPct val="120000"/>
              </a:lnSpc>
              <a:spcBef>
                <a:spcPts val="0"/>
              </a:spcBef>
              <a:spcAft>
                <a:spcPts val="0"/>
              </a:spcAft>
              <a:buClr>
                <a:srgbClr val="000000"/>
              </a:buClr>
              <a:buSzPts val="1900"/>
              <a:buFontTx/>
              <a:buNone/>
              <a:tabLst/>
              <a:defRPr/>
            </a:pPr>
            <a:endParaRPr kumimoji="0" lang="en" sz="1467"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endParaRPr>
          </a:p>
        </p:txBody>
      </p:sp>
      <p:pic>
        <p:nvPicPr>
          <p:cNvPr id="6146" name="Picture 2" descr="page4image41212288">
            <a:extLst>
              <a:ext uri="{FF2B5EF4-FFF2-40B4-BE49-F238E27FC236}">
                <a16:creationId xmlns:a16="http://schemas.microsoft.com/office/drawing/2014/main" id="{ECE23ADC-9E37-FF4A-9A0C-B382BE81E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0391"/>
            <a:ext cx="1913467" cy="13546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C3D02FC-CDDD-4C79-B81F-2A30826D8CB1}"/>
              </a:ext>
            </a:extLst>
          </p:cNvPr>
          <p:cNvSpPr txBox="1"/>
          <p:nvPr/>
        </p:nvSpPr>
        <p:spPr>
          <a:xfrm>
            <a:off x="1610728" y="1980021"/>
            <a:ext cx="934426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rPr>
              <a:t>Percent of High School Graduates Qualifying for a Pell Grant</a:t>
            </a:r>
          </a:p>
        </p:txBody>
      </p:sp>
      <p:sp>
        <p:nvSpPr>
          <p:cNvPr id="8" name="TextBox 7">
            <a:extLst>
              <a:ext uri="{FF2B5EF4-FFF2-40B4-BE49-F238E27FC236}">
                <a16:creationId xmlns:a16="http://schemas.microsoft.com/office/drawing/2014/main" id="{A2B16531-BBFE-478C-9B49-4D1272E1F9F4}"/>
              </a:ext>
            </a:extLst>
          </p:cNvPr>
          <p:cNvSpPr txBox="1"/>
          <p:nvPr/>
        </p:nvSpPr>
        <p:spPr>
          <a:xfrm>
            <a:off x="1677780" y="2570179"/>
            <a:ext cx="10379076" cy="461665"/>
          </a:xfrm>
          <a:prstGeom prst="rect">
            <a:avLst/>
          </a:prstGeom>
          <a:noFill/>
        </p:spPr>
        <p:txBody>
          <a:bodyPr wrap="square" rtlCol="0">
            <a:spAutoFit/>
          </a:bodyPr>
          <a:lstStyle>
            <a:defPPr>
              <a:defRPr lang="en-US"/>
            </a:defPPr>
            <a:lvl1pPr>
              <a:defRPr sz="2400" b="1"/>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rPr>
              <a:t>Percent of High School Graduates Who Failed to Complete the FAFSA</a:t>
            </a:r>
          </a:p>
        </p:txBody>
      </p:sp>
      <p:sp>
        <p:nvSpPr>
          <p:cNvPr id="9" name="TextBox 8">
            <a:extLst>
              <a:ext uri="{FF2B5EF4-FFF2-40B4-BE49-F238E27FC236}">
                <a16:creationId xmlns:a16="http://schemas.microsoft.com/office/drawing/2014/main" id="{DB0588B7-0365-4159-8EF8-51D3CE711C78}"/>
              </a:ext>
            </a:extLst>
          </p:cNvPr>
          <p:cNvSpPr txBox="1"/>
          <p:nvPr/>
        </p:nvSpPr>
        <p:spPr>
          <a:xfrm>
            <a:off x="1677780" y="3191253"/>
            <a:ext cx="10416988" cy="461665"/>
          </a:xfrm>
          <a:prstGeom prst="rect">
            <a:avLst/>
          </a:prstGeom>
          <a:noFill/>
        </p:spPr>
        <p:txBody>
          <a:bodyPr wrap="square" rtlCol="0">
            <a:spAutoFit/>
          </a:bodyPr>
          <a:lstStyle>
            <a:defPPr>
              <a:defRPr lang="en-US"/>
            </a:defPPr>
            <a:lvl1pPr>
              <a:defRPr sz="2400" b="1"/>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rPr>
              <a:t>Number of High School Graduates Who Failed to Complete the FAFSA</a:t>
            </a:r>
          </a:p>
        </p:txBody>
      </p:sp>
      <p:sp>
        <p:nvSpPr>
          <p:cNvPr id="10" name="TextBox 9">
            <a:extLst>
              <a:ext uri="{FF2B5EF4-FFF2-40B4-BE49-F238E27FC236}">
                <a16:creationId xmlns:a16="http://schemas.microsoft.com/office/drawing/2014/main" id="{FED9F3A7-CC15-4E0D-967C-4CEE246F91B9}"/>
              </a:ext>
            </a:extLst>
          </p:cNvPr>
          <p:cNvSpPr txBox="1"/>
          <p:nvPr/>
        </p:nvSpPr>
        <p:spPr>
          <a:xfrm>
            <a:off x="1707685" y="3831123"/>
            <a:ext cx="10357179" cy="830997"/>
          </a:xfrm>
          <a:prstGeom prst="rect">
            <a:avLst/>
          </a:prstGeom>
          <a:noFill/>
        </p:spPr>
        <p:txBody>
          <a:bodyPr wrap="square" rtlCol="0">
            <a:spAutoFit/>
          </a:bodyPr>
          <a:lstStyle>
            <a:defPPr>
              <a:defRPr lang="en-US"/>
            </a:defPPr>
            <a:lvl1pPr>
              <a:defRPr sz="2400" b="1"/>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rPr>
              <a:t>Number Who Failed to Complete the FAFSA Who Probably Qualified for a Pell Grant</a:t>
            </a:r>
          </a:p>
        </p:txBody>
      </p:sp>
      <p:sp>
        <p:nvSpPr>
          <p:cNvPr id="11" name="TextBox 10">
            <a:extLst>
              <a:ext uri="{FF2B5EF4-FFF2-40B4-BE49-F238E27FC236}">
                <a16:creationId xmlns:a16="http://schemas.microsoft.com/office/drawing/2014/main" id="{15BD6A29-1527-42C2-B718-2D206868482B}"/>
              </a:ext>
            </a:extLst>
          </p:cNvPr>
          <p:cNvSpPr txBox="1"/>
          <p:nvPr/>
        </p:nvSpPr>
        <p:spPr>
          <a:xfrm>
            <a:off x="1683078" y="4755658"/>
            <a:ext cx="7800976" cy="461665"/>
          </a:xfrm>
          <a:prstGeom prst="rect">
            <a:avLst/>
          </a:prstGeom>
          <a:noFill/>
        </p:spPr>
        <p:txBody>
          <a:bodyPr wrap="square" rtlCol="0">
            <a:spAutoFit/>
          </a:bodyPr>
          <a:lstStyle>
            <a:defPPr>
              <a:defRPr lang="en-US"/>
            </a:defPPr>
            <a:lvl1pPr>
              <a:defRPr sz="2400" b="1"/>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rPr>
              <a:t>Average Pell Grant for an Alabama Student</a:t>
            </a:r>
          </a:p>
        </p:txBody>
      </p:sp>
      <p:sp>
        <p:nvSpPr>
          <p:cNvPr id="12" name="TextBox 11">
            <a:extLst>
              <a:ext uri="{FF2B5EF4-FFF2-40B4-BE49-F238E27FC236}">
                <a16:creationId xmlns:a16="http://schemas.microsoft.com/office/drawing/2014/main" id="{94B9D060-2917-4BFA-AA99-D318ABEA3604}"/>
              </a:ext>
            </a:extLst>
          </p:cNvPr>
          <p:cNvSpPr txBox="1"/>
          <p:nvPr/>
        </p:nvSpPr>
        <p:spPr>
          <a:xfrm>
            <a:off x="1707685" y="5462378"/>
            <a:ext cx="7751762" cy="461665"/>
          </a:xfrm>
          <a:prstGeom prst="rect">
            <a:avLst/>
          </a:prstGeom>
          <a:noFill/>
        </p:spPr>
        <p:txBody>
          <a:bodyPr wrap="square" rtlCol="0">
            <a:spAutoFit/>
          </a:bodyPr>
          <a:lstStyle>
            <a:defPPr>
              <a:defRPr lang="en-US"/>
            </a:defPPr>
            <a:lvl1pPr>
              <a:defRPr sz="2400" b="1"/>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rPr>
              <a:t>Estimated Total Pell Grant Funds Left Unclaimed</a:t>
            </a:r>
          </a:p>
        </p:txBody>
      </p:sp>
      <p:sp>
        <p:nvSpPr>
          <p:cNvPr id="13" name="TextBox 12">
            <a:extLst>
              <a:ext uri="{FF2B5EF4-FFF2-40B4-BE49-F238E27FC236}">
                <a16:creationId xmlns:a16="http://schemas.microsoft.com/office/drawing/2014/main" id="{6BBF9FF0-A01C-4414-A728-B07CF76C67E4}"/>
              </a:ext>
            </a:extLst>
          </p:cNvPr>
          <p:cNvSpPr txBox="1"/>
          <p:nvPr/>
        </p:nvSpPr>
        <p:spPr>
          <a:xfrm>
            <a:off x="183157" y="1874035"/>
            <a:ext cx="132655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Gill Sans MT" panose="020B0502020104020203"/>
                <a:ea typeface="+mn-ea"/>
                <a:cs typeface="+mn-cs"/>
              </a:rPr>
              <a:t>57.4%</a:t>
            </a:r>
          </a:p>
        </p:txBody>
      </p:sp>
      <p:sp>
        <p:nvSpPr>
          <p:cNvPr id="14" name="TextBox 13">
            <a:extLst>
              <a:ext uri="{FF2B5EF4-FFF2-40B4-BE49-F238E27FC236}">
                <a16:creationId xmlns:a16="http://schemas.microsoft.com/office/drawing/2014/main" id="{67DFAC42-105C-4329-BF8B-34A67EBD3BF6}"/>
              </a:ext>
            </a:extLst>
          </p:cNvPr>
          <p:cNvSpPr txBox="1"/>
          <p:nvPr/>
        </p:nvSpPr>
        <p:spPr>
          <a:xfrm>
            <a:off x="183157" y="2499219"/>
            <a:ext cx="132655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Gill Sans MT" panose="020B0502020104020203"/>
                <a:ea typeface="+mn-ea"/>
                <a:cs typeface="+mn-cs"/>
              </a:rPr>
              <a:t>52.8%</a:t>
            </a:r>
          </a:p>
        </p:txBody>
      </p:sp>
      <p:sp>
        <p:nvSpPr>
          <p:cNvPr id="15" name="TextBox 14">
            <a:extLst>
              <a:ext uri="{FF2B5EF4-FFF2-40B4-BE49-F238E27FC236}">
                <a16:creationId xmlns:a16="http://schemas.microsoft.com/office/drawing/2014/main" id="{6FCD154D-9B3F-4489-9F74-547DFAA359B0}"/>
              </a:ext>
            </a:extLst>
          </p:cNvPr>
          <p:cNvSpPr txBox="1"/>
          <p:nvPr/>
        </p:nvSpPr>
        <p:spPr>
          <a:xfrm>
            <a:off x="183158" y="3124403"/>
            <a:ext cx="1571625" cy="584775"/>
          </a:xfrm>
          <a:prstGeom prst="rect">
            <a:avLst/>
          </a:prstGeom>
          <a:noFill/>
        </p:spPr>
        <p:txBody>
          <a:bodyPr wrap="square" rtlCol="0">
            <a:spAutoFit/>
          </a:bodyPr>
          <a:lstStyle>
            <a:defPPr>
              <a:defRPr lang="en-US"/>
            </a:defPPr>
            <a:lvl1pPr>
              <a:defRPr sz="3200" b="1">
                <a:solidFill>
                  <a:srgbClr val="FF0000"/>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Gill Sans MT" panose="020B0502020104020203"/>
                <a:ea typeface="+mn-ea"/>
                <a:cs typeface="+mn-cs"/>
              </a:rPr>
              <a:t>26,702</a:t>
            </a:r>
          </a:p>
        </p:txBody>
      </p:sp>
      <p:sp>
        <p:nvSpPr>
          <p:cNvPr id="16" name="TextBox 15">
            <a:extLst>
              <a:ext uri="{FF2B5EF4-FFF2-40B4-BE49-F238E27FC236}">
                <a16:creationId xmlns:a16="http://schemas.microsoft.com/office/drawing/2014/main" id="{388FF9E4-0DA8-4EF3-9795-575781B90488}"/>
              </a:ext>
            </a:extLst>
          </p:cNvPr>
          <p:cNvSpPr txBox="1"/>
          <p:nvPr/>
        </p:nvSpPr>
        <p:spPr>
          <a:xfrm>
            <a:off x="146514" y="3895755"/>
            <a:ext cx="1457325" cy="584775"/>
          </a:xfrm>
          <a:prstGeom prst="rect">
            <a:avLst/>
          </a:prstGeom>
          <a:noFill/>
        </p:spPr>
        <p:txBody>
          <a:bodyPr wrap="square" rtlCol="0">
            <a:spAutoFit/>
          </a:bodyPr>
          <a:lstStyle>
            <a:defPPr>
              <a:defRPr lang="en-US"/>
            </a:defPPr>
            <a:lvl1pPr>
              <a:defRPr sz="3200" b="1">
                <a:solidFill>
                  <a:srgbClr val="FF0000"/>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Gill Sans MT" panose="020B0502020104020203"/>
                <a:ea typeface="+mn-ea"/>
                <a:cs typeface="+mn-cs"/>
              </a:rPr>
              <a:t>15,327</a:t>
            </a:r>
          </a:p>
        </p:txBody>
      </p:sp>
      <p:sp>
        <p:nvSpPr>
          <p:cNvPr id="17" name="TextBox 16">
            <a:extLst>
              <a:ext uri="{FF2B5EF4-FFF2-40B4-BE49-F238E27FC236}">
                <a16:creationId xmlns:a16="http://schemas.microsoft.com/office/drawing/2014/main" id="{F82B5B61-7D24-4965-A840-84BD580DF62C}"/>
              </a:ext>
            </a:extLst>
          </p:cNvPr>
          <p:cNvSpPr txBox="1"/>
          <p:nvPr/>
        </p:nvSpPr>
        <p:spPr>
          <a:xfrm>
            <a:off x="183157" y="4721253"/>
            <a:ext cx="157162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Gill Sans MT" panose="020B0502020104020203"/>
                <a:ea typeface="+mn-ea"/>
                <a:cs typeface="+mn-cs"/>
              </a:rPr>
              <a:t>$4,307</a:t>
            </a:r>
          </a:p>
        </p:txBody>
      </p:sp>
      <p:sp>
        <p:nvSpPr>
          <p:cNvPr id="18" name="TextBox 17">
            <a:extLst>
              <a:ext uri="{FF2B5EF4-FFF2-40B4-BE49-F238E27FC236}">
                <a16:creationId xmlns:a16="http://schemas.microsoft.com/office/drawing/2014/main" id="{6607266F-FB58-40D3-AC35-9BECFB21D6AF}"/>
              </a:ext>
            </a:extLst>
          </p:cNvPr>
          <p:cNvSpPr txBox="1"/>
          <p:nvPr/>
        </p:nvSpPr>
        <p:spPr>
          <a:xfrm>
            <a:off x="146514" y="5492605"/>
            <a:ext cx="240982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Gill Sans MT" panose="020B0502020104020203"/>
                <a:ea typeface="+mn-ea"/>
                <a:cs typeface="+mn-cs"/>
              </a:rPr>
              <a:t>$66,013,165</a:t>
            </a:r>
          </a:p>
        </p:txBody>
      </p:sp>
    </p:spTree>
    <p:extLst>
      <p:ext uri="{BB962C8B-B14F-4D97-AF65-F5344CB8AC3E}">
        <p14:creationId xmlns:p14="http://schemas.microsoft.com/office/powerpoint/2010/main" val="186404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Fafsa Completion Portal</a:t>
            </a:r>
          </a:p>
        </p:txBody>
      </p:sp>
      <p:sp>
        <p:nvSpPr>
          <p:cNvPr id="4" name="TextBox 3"/>
          <p:cNvSpPr txBox="1"/>
          <p:nvPr/>
        </p:nvSpPr>
        <p:spPr>
          <a:xfrm>
            <a:off x="780585" y="3914078"/>
            <a:ext cx="11073162"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mn-cs"/>
              </a:rPr>
              <a:t>URL: fafsa.ache.edu</a:t>
            </a:r>
          </a:p>
        </p:txBody>
      </p:sp>
    </p:spTree>
    <p:extLst>
      <p:ext uri="{BB962C8B-B14F-4D97-AF65-F5344CB8AC3E}">
        <p14:creationId xmlns:p14="http://schemas.microsoft.com/office/powerpoint/2010/main" val="209934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2952750" y="1028702"/>
            <a:ext cx="6286500" cy="369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8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srgbClr val="0070C0"/>
                </a:solidFill>
                <a:effectLst/>
                <a:uLnTx/>
                <a:uFillTx/>
                <a:latin typeface="Gill Sans MT" panose="020B0502020104020203"/>
                <a:ea typeface="+mn-ea"/>
                <a:cs typeface="+mn-cs"/>
              </a:rPr>
              <a:t>Process</a:t>
            </a:r>
            <a:r>
              <a:rPr kumimoji="0" lang="en-US" sz="3300" b="0" i="0" u="none" strike="noStrike" kern="1200" cap="none" spc="0" normalizeH="0" baseline="0" noProof="0" dirty="0">
                <a:ln>
                  <a:noFill/>
                </a:ln>
                <a:solidFill>
                  <a:prstClr val="white"/>
                </a:solidFill>
                <a:effectLst/>
                <a:uLnTx/>
                <a:uFillTx/>
                <a:latin typeface="Gill Sans MT" panose="020B0502020104020203"/>
                <a:ea typeface="+mn-ea"/>
                <a:cs typeface="+mn-cs"/>
              </a:rPr>
              <a:t> </a:t>
            </a:r>
            <a:r>
              <a:rPr kumimoji="0" lang="en-US" sz="3300" b="0" i="0" u="none" strike="noStrike" kern="1200" cap="none" spc="0" normalizeH="0" baseline="0" noProof="0" dirty="0">
                <a:ln>
                  <a:noFill/>
                </a:ln>
                <a:solidFill>
                  <a:srgbClr val="0070C0"/>
                </a:solidFill>
                <a:effectLst/>
                <a:uLnTx/>
                <a:uFillTx/>
                <a:latin typeface="Gill Sans MT" panose="020B0502020104020203"/>
                <a:ea typeface="+mn-ea"/>
                <a:cs typeface="+mn-cs"/>
              </a:rPr>
              <a:t>Flow Diagram</a:t>
            </a:r>
          </a:p>
        </p:txBody>
      </p:sp>
      <p:pic>
        <p:nvPicPr>
          <p:cNvPr id="6" name="Picture 5" descr="Nuage / &lt;strong&gt;cloud&lt;/strong&gt; by lmproulx - Nuage / &lt;strong&gt;cloud&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3557" y="2108531"/>
            <a:ext cx="1124356" cy="751913"/>
          </a:xfrm>
          <a:prstGeom prst="rect">
            <a:avLst/>
          </a:prstGeom>
        </p:spPr>
      </p:pic>
      <p:cxnSp>
        <p:nvCxnSpPr>
          <p:cNvPr id="10" name="Straight Arrow Connector 9"/>
          <p:cNvCxnSpPr>
            <a:endCxn id="6" idx="2"/>
          </p:cNvCxnSpPr>
          <p:nvPr/>
        </p:nvCxnSpPr>
        <p:spPr>
          <a:xfrm flipV="1">
            <a:off x="3805817" y="2860442"/>
            <a:ext cx="239918" cy="425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81120" y="4479001"/>
            <a:ext cx="124052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Student applies for Federal financial aid  using a FAFSA. </a:t>
            </a:r>
          </a:p>
        </p:txBody>
      </p:sp>
      <p:pic>
        <p:nvPicPr>
          <p:cNvPr id="26" name="Picture 25"/>
          <p:cNvPicPr>
            <a:picLocks noChangeAspect="1"/>
          </p:cNvPicPr>
          <p:nvPr/>
        </p:nvPicPr>
        <p:blipFill rotWithShape="1">
          <a:blip r:embed="rId4" cstate="print"/>
          <a:srcRect l="5091" t="1880"/>
          <a:stretch/>
        </p:blipFill>
        <p:spPr>
          <a:xfrm>
            <a:off x="7719184" y="2014977"/>
            <a:ext cx="1283667" cy="1210969"/>
          </a:xfrm>
          <a:prstGeom prst="rect">
            <a:avLst/>
          </a:prstGeom>
        </p:spPr>
      </p:pic>
      <p:cxnSp>
        <p:nvCxnSpPr>
          <p:cNvPr id="32" name="Straight Arrow Connector 31"/>
          <p:cNvCxnSpPr/>
          <p:nvPr/>
        </p:nvCxnSpPr>
        <p:spPr>
          <a:xfrm>
            <a:off x="4668035" y="2598915"/>
            <a:ext cx="2956566" cy="152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8481817" y="4645774"/>
            <a:ext cx="67298" cy="6642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864403" y="2203918"/>
            <a:ext cx="2641797" cy="15465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ACHE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compares/matches data using Colorado-developed software and produces a new searchable database of Alabama high school students who have submitted FAFSA applications.</a:t>
            </a:r>
          </a:p>
        </p:txBody>
      </p:sp>
      <p:sp>
        <p:nvSpPr>
          <p:cNvPr id="55" name="Flowchart: Magnetic Disk 54"/>
          <p:cNvSpPr/>
          <p:nvPr/>
        </p:nvSpPr>
        <p:spPr>
          <a:xfrm>
            <a:off x="3285439" y="3423196"/>
            <a:ext cx="778958" cy="85289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Gill Sans MT" panose="020B0502020104020203"/>
                <a:ea typeface="+mn-ea"/>
                <a:cs typeface="+mn-cs"/>
              </a:rPr>
              <a:t>Federal FAFSA Database</a:t>
            </a:r>
          </a:p>
        </p:txBody>
      </p:sp>
      <p:cxnSp>
        <p:nvCxnSpPr>
          <p:cNvPr id="56" name="Straight Arrow Connector 55"/>
          <p:cNvCxnSpPr/>
          <p:nvPr/>
        </p:nvCxnSpPr>
        <p:spPr>
          <a:xfrm flipV="1">
            <a:off x="2441931" y="3680366"/>
            <a:ext cx="784399" cy="802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0" name="Flowchart: Process 59"/>
          <p:cNvSpPr/>
          <p:nvPr/>
        </p:nvSpPr>
        <p:spPr>
          <a:xfrm>
            <a:off x="7828817" y="4045294"/>
            <a:ext cx="975179" cy="5428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Gill Sans MT" panose="020B0502020104020203"/>
                <a:ea typeface="+mn-ea"/>
                <a:cs typeface="+mn-cs"/>
              </a:rPr>
              <a:t>School Districts</a:t>
            </a:r>
          </a:p>
        </p:txBody>
      </p:sp>
      <p:cxnSp>
        <p:nvCxnSpPr>
          <p:cNvPr id="62" name="Straight Arrow Connector 61"/>
          <p:cNvCxnSpPr/>
          <p:nvPr/>
        </p:nvCxnSpPr>
        <p:spPr>
          <a:xfrm flipH="1">
            <a:off x="8294471" y="3104081"/>
            <a:ext cx="270899" cy="9222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3" name="Freeform 82"/>
          <p:cNvSpPr/>
          <p:nvPr/>
        </p:nvSpPr>
        <p:spPr>
          <a:xfrm>
            <a:off x="2608218" y="4784376"/>
            <a:ext cx="5611685" cy="803308"/>
          </a:xfrm>
          <a:custGeom>
            <a:avLst/>
            <a:gdLst>
              <a:gd name="connsiteX0" fmla="*/ 6059978 w 6059978"/>
              <a:gd name="connsiteY0" fmla="*/ 1105593 h 1244794"/>
              <a:gd name="connsiteX1" fmla="*/ 2992582 w 6059978"/>
              <a:gd name="connsiteY1" fmla="*/ 1147156 h 1244794"/>
              <a:gd name="connsiteX2" fmla="*/ 0 w 6059978"/>
              <a:gd name="connsiteY2" fmla="*/ 0 h 1244794"/>
            </a:gdLst>
            <a:ahLst/>
            <a:cxnLst>
              <a:cxn ang="0">
                <a:pos x="connsiteX0" y="connsiteY0"/>
              </a:cxn>
              <a:cxn ang="0">
                <a:pos x="connsiteX1" y="connsiteY1"/>
              </a:cxn>
              <a:cxn ang="0">
                <a:pos x="connsiteX2" y="connsiteY2"/>
              </a:cxn>
            </a:cxnLst>
            <a:rect l="l" t="t" r="r" b="b"/>
            <a:pathLst>
              <a:path w="6059978" h="1244794">
                <a:moveTo>
                  <a:pt x="6059978" y="1105593"/>
                </a:moveTo>
                <a:cubicBezTo>
                  <a:pt x="5031278" y="1218507"/>
                  <a:pt x="4002578" y="1331421"/>
                  <a:pt x="2992582" y="1147156"/>
                </a:cubicBezTo>
                <a:cubicBezTo>
                  <a:pt x="1982586" y="962891"/>
                  <a:pt x="991293" y="481445"/>
                  <a:pt x="0" y="0"/>
                </a:cubicBezTo>
              </a:path>
            </a:pathLst>
          </a:cu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1" name="TextBox 10"/>
          <p:cNvSpPr txBox="1"/>
          <p:nvPr/>
        </p:nvSpPr>
        <p:spPr>
          <a:xfrm>
            <a:off x="3543680" y="2367793"/>
            <a:ext cx="1109599"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panose="020B0502020104020203"/>
                <a:ea typeface="+mn-ea"/>
                <a:cs typeface="+mn-cs"/>
              </a:rPr>
              <a:t>Connect EDU</a:t>
            </a:r>
          </a:p>
        </p:txBody>
      </p:sp>
      <p:sp>
        <p:nvSpPr>
          <p:cNvPr id="15" name="Rectangle 14"/>
          <p:cNvSpPr/>
          <p:nvPr/>
        </p:nvSpPr>
        <p:spPr>
          <a:xfrm>
            <a:off x="4667954" y="2624120"/>
            <a:ext cx="2834815" cy="30008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panose="020B0502020104020203"/>
                <a:ea typeface="+mn-ea"/>
                <a:cs typeface="+mn-cs"/>
              </a:rPr>
              <a:t>ACHE  downloads Federal FAFSA data.</a:t>
            </a:r>
          </a:p>
        </p:txBody>
      </p:sp>
      <p:sp>
        <p:nvSpPr>
          <p:cNvPr id="40" name="TextBox 39"/>
          <p:cNvSpPr txBox="1"/>
          <p:nvPr/>
        </p:nvSpPr>
        <p:spPr>
          <a:xfrm rot="20447854">
            <a:off x="5517523" y="3506040"/>
            <a:ext cx="2465954" cy="7155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AL State </a:t>
            </a:r>
            <a:r>
              <a:rPr kumimoji="0" lang="en-US" sz="1350" b="0" i="0" u="none" strike="noStrike" kern="1200" cap="none" spc="0" normalizeH="0" baseline="0" noProof="0" dirty="0" err="1">
                <a:ln>
                  <a:noFill/>
                </a:ln>
                <a:solidFill>
                  <a:prstClr val="black">
                    <a:lumMod val="85000"/>
                    <a:lumOff val="15000"/>
                  </a:prstClr>
                </a:solidFill>
                <a:effectLst/>
                <a:uLnTx/>
                <a:uFillTx/>
                <a:latin typeface="Gill Sans MT" panose="020B0502020104020203"/>
                <a:ea typeface="+mn-ea"/>
                <a:cs typeface="+mn-cs"/>
              </a:rPr>
              <a:t>Dept</a:t>
            </a:r>
            <a:r>
              <a:rPr kumimoji="0" lang="en-US" sz="135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 of Education (ALSDE)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submits student data to ACHE. </a:t>
            </a:r>
          </a:p>
        </p:txBody>
      </p:sp>
      <p:sp>
        <p:nvSpPr>
          <p:cNvPr id="34" name="Rectangle 33"/>
          <p:cNvSpPr/>
          <p:nvPr/>
        </p:nvSpPr>
        <p:spPr>
          <a:xfrm rot="421830">
            <a:off x="3762778" y="4887160"/>
            <a:ext cx="3975476"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panose="020B0502020104020203"/>
                <a:ea typeface="+mn-ea"/>
                <a:cs typeface="+mn-cs"/>
              </a:rPr>
              <a:t>Authorized staff work with students that have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panose="020B0502020104020203"/>
                <a:ea typeface="+mn-ea"/>
                <a:cs typeface="+mn-cs"/>
              </a:rPr>
              <a:t>an incomplete application or have not applied. </a:t>
            </a:r>
          </a:p>
        </p:txBody>
      </p:sp>
      <p:pic>
        <p:nvPicPr>
          <p:cNvPr id="48" name="Picture 2" descr="Image result for student on computer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4373" y="3360128"/>
            <a:ext cx="1170107" cy="117010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726847" y="2202571"/>
            <a:ext cx="957633" cy="715581"/>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panose="020B0502020104020203"/>
                <a:ea typeface="+mn-ea"/>
                <a:cs typeface="+mn-cs"/>
              </a:rPr>
              <a:t>Continue process as needed.</a:t>
            </a:r>
          </a:p>
        </p:txBody>
      </p:sp>
      <p:pic>
        <p:nvPicPr>
          <p:cNvPr id="7" name="Picture 6"/>
          <p:cNvPicPr>
            <a:picLocks noChangeAspect="1"/>
          </p:cNvPicPr>
          <p:nvPr/>
        </p:nvPicPr>
        <p:blipFill>
          <a:blip r:embed="rId6" cstate="print"/>
          <a:stretch>
            <a:fillRect/>
          </a:stretch>
        </p:blipFill>
        <p:spPr>
          <a:xfrm>
            <a:off x="4512273" y="3369851"/>
            <a:ext cx="950171" cy="915965"/>
          </a:xfrm>
          <a:prstGeom prst="rect">
            <a:avLst/>
          </a:prstGeom>
        </p:spPr>
      </p:pic>
      <p:cxnSp>
        <p:nvCxnSpPr>
          <p:cNvPr id="31" name="Straight Arrow Connector 30"/>
          <p:cNvCxnSpPr/>
          <p:nvPr/>
        </p:nvCxnSpPr>
        <p:spPr>
          <a:xfrm flipV="1">
            <a:off x="5459042" y="3017873"/>
            <a:ext cx="2452697" cy="8729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27284" y="3961592"/>
            <a:ext cx="267891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Participating Districts access the database to view customizable reports on the schools in their districts.</a:t>
            </a:r>
          </a:p>
        </p:txBody>
      </p:sp>
      <p:sp>
        <p:nvSpPr>
          <p:cNvPr id="27" name="Title 1"/>
          <p:cNvSpPr txBox="1">
            <a:spLocks/>
          </p:cNvSpPr>
          <p:nvPr/>
        </p:nvSpPr>
        <p:spPr>
          <a:xfrm>
            <a:off x="990600" y="517525"/>
            <a:ext cx="10515600"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Gill Sans MT" panose="020B0502020104020203"/>
                <a:ea typeface="+mn-ea"/>
                <a:cs typeface="+mn-cs"/>
              </a:rPr>
              <a:t>Process Flow Diagram</a:t>
            </a:r>
          </a:p>
        </p:txBody>
      </p:sp>
      <p:sp>
        <p:nvSpPr>
          <p:cNvPr id="2" name="TextBox 1"/>
          <p:cNvSpPr txBox="1"/>
          <p:nvPr/>
        </p:nvSpPr>
        <p:spPr>
          <a:xfrm>
            <a:off x="9469408" y="5245632"/>
            <a:ext cx="2124075"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High schools in participating districts access the database to view customizable reports on their school and the students in their school.</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19903" y="5223329"/>
            <a:ext cx="956707" cy="1270316"/>
          </a:xfrm>
          <a:prstGeom prst="rect">
            <a:avLst/>
          </a:prstGeom>
        </p:spPr>
      </p:pic>
      <p:sp>
        <p:nvSpPr>
          <p:cNvPr id="8" name="TextBox 7"/>
          <p:cNvSpPr txBox="1"/>
          <p:nvPr/>
        </p:nvSpPr>
        <p:spPr>
          <a:xfrm>
            <a:off x="8219903" y="6472914"/>
            <a:ext cx="126487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High Schools</a:t>
            </a:r>
          </a:p>
        </p:txBody>
      </p:sp>
      <p:pic>
        <p:nvPicPr>
          <p:cNvPr id="4" name="Picture 3">
            <a:extLst>
              <a:ext uri="{FF2B5EF4-FFF2-40B4-BE49-F238E27FC236}">
                <a16:creationId xmlns:a16="http://schemas.microsoft.com/office/drawing/2014/main" id="{B40CDF87-EAE6-4380-B0EE-A52F309CB05D}"/>
              </a:ext>
            </a:extLst>
          </p:cNvPr>
          <p:cNvPicPr>
            <a:picLocks noChangeAspect="1"/>
          </p:cNvPicPr>
          <p:nvPr/>
        </p:nvPicPr>
        <p:blipFill>
          <a:blip r:embed="rId8"/>
          <a:stretch>
            <a:fillRect/>
          </a:stretch>
        </p:blipFill>
        <p:spPr>
          <a:xfrm>
            <a:off x="990600" y="1843089"/>
            <a:ext cx="10515600" cy="5014912"/>
          </a:xfrm>
          <a:prstGeom prst="rect">
            <a:avLst/>
          </a:prstGeom>
        </p:spPr>
      </p:pic>
    </p:spTree>
    <p:extLst>
      <p:ext uri="{BB962C8B-B14F-4D97-AF65-F5344CB8AC3E}">
        <p14:creationId xmlns:p14="http://schemas.microsoft.com/office/powerpoint/2010/main" val="101724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10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1000"/>
                                        <p:tgtEl>
                                          <p:spTgt spid="56"/>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1000"/>
                                        <p:tgtEl>
                                          <p:spTgt spid="55"/>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1000"/>
                                        <p:tgtEl>
                                          <p:spTgt spid="10"/>
                                        </p:tgtEl>
                                      </p:cBhvr>
                                    </p:animEffect>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1000"/>
                                        <p:tgtEl>
                                          <p:spTgt spid="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22" presetClass="entr" presetSubtype="8"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22" presetClass="entr" presetSubtype="8"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1000"/>
                                        <p:tgtEl>
                                          <p:spTgt spid="3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down)">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up)">
                                      <p:cBhvr>
                                        <p:cTn id="59" dur="500"/>
                                        <p:tgtEl>
                                          <p:spTgt spid="4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up)">
                                      <p:cBhvr>
                                        <p:cTn id="64" dur="1000"/>
                                        <p:tgtEl>
                                          <p:spTgt spid="62"/>
                                        </p:tgtEl>
                                      </p:cBhvr>
                                    </p:animEffect>
                                  </p:childTnLst>
                                </p:cTn>
                              </p:par>
                            </p:childTnLst>
                          </p:cTn>
                        </p:par>
                        <p:par>
                          <p:cTn id="65" fill="hold">
                            <p:stCondLst>
                              <p:cond delay="1000"/>
                            </p:stCondLst>
                            <p:childTnLst>
                              <p:par>
                                <p:cTn id="66" presetID="22" presetClass="entr" presetSubtype="1"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up)">
                                      <p:cBhvr>
                                        <p:cTn id="68" dur="1000"/>
                                        <p:tgtEl>
                                          <p:spTgt spid="60"/>
                                        </p:tgtEl>
                                      </p:cBhvr>
                                    </p:animEffect>
                                  </p:childTnLst>
                                </p:cTn>
                              </p:par>
                            </p:childTnLst>
                          </p:cTn>
                        </p:par>
                        <p:par>
                          <p:cTn id="69" fill="hold">
                            <p:stCondLst>
                              <p:cond delay="2000"/>
                            </p:stCondLst>
                            <p:childTnLst>
                              <p:par>
                                <p:cTn id="70" presetID="22"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up)">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up)">
                                      <p:cBhvr>
                                        <p:cTn id="77" dur="1000"/>
                                        <p:tgtEl>
                                          <p:spTgt spid="42"/>
                                        </p:tgtEl>
                                      </p:cBhvr>
                                    </p:animEffect>
                                  </p:childTnLst>
                                </p:cTn>
                              </p:par>
                            </p:childTnLst>
                          </p:cTn>
                        </p:par>
                        <p:par>
                          <p:cTn id="78" fill="hold">
                            <p:stCondLst>
                              <p:cond delay="1000"/>
                            </p:stCondLst>
                            <p:childTnLst>
                              <p:par>
                                <p:cTn id="79" presetID="22" presetClass="entr" presetSubtype="1"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up)">
                                      <p:cBhvr>
                                        <p:cTn id="81" dur="500"/>
                                        <p:tgtEl>
                                          <p:spTgt spid="3"/>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wipe(up)">
                                      <p:cBhvr>
                                        <p:cTn id="84" dur="1000"/>
                                        <p:tgtEl>
                                          <p:spTgt spid="2"/>
                                        </p:tgtEl>
                                      </p:cBhvr>
                                    </p:animEffect>
                                  </p:childTnLst>
                                </p:cTn>
                              </p:par>
                              <p:par>
                                <p:cTn id="85" presetID="1"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wipe(right)">
                                      <p:cBhvr>
                                        <p:cTn id="91" dur="500"/>
                                        <p:tgtEl>
                                          <p:spTgt spid="8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right)">
                                      <p:cBhvr>
                                        <p:cTn id="94" dur="500"/>
                                        <p:tgtEl>
                                          <p:spTgt spid="3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wipe(down)">
                                      <p:cBhvr>
                                        <p:cTn id="9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7" grpId="0"/>
      <p:bldP spid="55" grpId="0" animBg="1"/>
      <p:bldP spid="60" grpId="0" animBg="1"/>
      <p:bldP spid="83" grpId="0" animBg="1"/>
      <p:bldP spid="11" grpId="0"/>
      <p:bldP spid="15" grpId="0"/>
      <p:bldP spid="40" grpId="0"/>
      <p:bldP spid="34" grpId="0"/>
      <p:bldP spid="36" grpId="0" animBg="1"/>
      <p:bldP spid="38" grpId="0"/>
      <p:bldP spid="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231" y="533938"/>
            <a:ext cx="8458200" cy="893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3200" dirty="0">
                <a:solidFill>
                  <a:schemeClr val="bg1"/>
                </a:solidFill>
              </a:rPr>
              <a:t>FAFSA Website- User Circles &amp; Access</a:t>
            </a:r>
          </a:p>
        </p:txBody>
      </p:sp>
      <p:pic>
        <p:nvPicPr>
          <p:cNvPr id="12" name="Picture 11"/>
          <p:cNvPicPr>
            <a:picLocks noChangeAspect="1"/>
          </p:cNvPicPr>
          <p:nvPr/>
        </p:nvPicPr>
        <p:blipFill>
          <a:blip r:embed="rId3" cstate="print"/>
          <a:stretch>
            <a:fillRect/>
          </a:stretch>
        </p:blipFill>
        <p:spPr>
          <a:xfrm>
            <a:off x="2032231" y="1427556"/>
            <a:ext cx="8458200" cy="5430444"/>
          </a:xfrm>
          <a:prstGeom prst="rect">
            <a:avLst/>
          </a:prstGeom>
        </p:spPr>
      </p:pic>
      <p:sp>
        <p:nvSpPr>
          <p:cNvPr id="7" name="TextBox 6"/>
          <p:cNvSpPr txBox="1"/>
          <p:nvPr/>
        </p:nvSpPr>
        <p:spPr>
          <a:xfrm>
            <a:off x="3709042" y="3438939"/>
            <a:ext cx="161890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Public Access</a:t>
            </a:r>
          </a:p>
        </p:txBody>
      </p:sp>
      <p:sp>
        <p:nvSpPr>
          <p:cNvPr id="8" name="TextBox 7"/>
          <p:cNvSpPr txBox="1"/>
          <p:nvPr/>
        </p:nvSpPr>
        <p:spPr>
          <a:xfrm>
            <a:off x="4730436" y="3905496"/>
            <a:ext cx="175398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Approved Users</a:t>
            </a:r>
          </a:p>
        </p:txBody>
      </p:sp>
      <p:sp>
        <p:nvSpPr>
          <p:cNvPr id="9" name="TextBox 8"/>
          <p:cNvSpPr txBox="1"/>
          <p:nvPr/>
        </p:nvSpPr>
        <p:spPr>
          <a:xfrm>
            <a:off x="4945843" y="4582683"/>
            <a:ext cx="2630977"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Local Access Managers (LAM)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0" name="TextBox 9"/>
          <p:cNvSpPr txBox="1"/>
          <p:nvPr/>
        </p:nvSpPr>
        <p:spPr>
          <a:xfrm>
            <a:off x="6484422" y="5535676"/>
            <a:ext cx="250409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ACHE Staff</a:t>
            </a:r>
          </a:p>
        </p:txBody>
      </p:sp>
    </p:spTree>
    <p:extLst>
      <p:ext uri="{BB962C8B-B14F-4D97-AF65-F5344CB8AC3E}">
        <p14:creationId xmlns:p14="http://schemas.microsoft.com/office/powerpoint/2010/main" val="6851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3795D1-D4D9-4518-AFDE-38B781F9DD74}"/>
              </a:ext>
            </a:extLst>
          </p:cNvPr>
          <p:cNvSpPr txBox="1"/>
          <p:nvPr/>
        </p:nvSpPr>
        <p:spPr>
          <a:xfrm>
            <a:off x="838200" y="1604865"/>
            <a:ext cx="3351245"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The general public can see completion rates for districts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and schools within districts.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But, the public cannot see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student level data.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Search by district and/or school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Districts are alphabetized.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Schools within a district are alphabetized.</a:t>
            </a:r>
          </a:p>
        </p:txBody>
      </p:sp>
      <p:sp>
        <p:nvSpPr>
          <p:cNvPr id="4" name="Title 1"/>
          <p:cNvSpPr txBox="1">
            <a:spLocks/>
          </p:cNvSpPr>
          <p:nvPr/>
        </p:nvSpPr>
        <p:spPr>
          <a:xfrm>
            <a:off x="838200" y="192506"/>
            <a:ext cx="10515600" cy="1330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a:solidFill>
                  <a:srgbClr val="53585F"/>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00" b="0" i="0" u="none" strike="noStrike" kern="1200" cap="none" spc="0" normalizeH="0" baseline="0" noProof="0" dirty="0">
                <a:ln>
                  <a:noFill/>
                </a:ln>
                <a:solidFill>
                  <a:prstClr val="white"/>
                </a:solidFill>
                <a:effectLst/>
                <a:uLnTx/>
                <a:uFillTx/>
                <a:latin typeface="Gill Sans MT" panose="020B0502020104020203"/>
                <a:ea typeface="+mn-ea"/>
                <a:cs typeface="+mn-cs"/>
              </a:rPr>
              <a:t>Public Access / View</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00" b="0" i="0" u="none" strike="noStrike" kern="1200" cap="none" spc="0" normalizeH="0" baseline="0" noProof="0" dirty="0">
                <a:ln>
                  <a:noFill/>
                </a:ln>
                <a:solidFill>
                  <a:prstClr val="white"/>
                </a:solidFill>
                <a:effectLst/>
                <a:uLnTx/>
                <a:uFillTx/>
                <a:latin typeface="Gill Sans MT" panose="020B0502020104020203"/>
                <a:ea typeface="+mn-ea"/>
                <a:cs typeface="+mn-cs"/>
              </a:rPr>
              <a:t>URL: fafsa.ache.edu</a:t>
            </a:r>
          </a:p>
        </p:txBody>
      </p:sp>
      <p:pic>
        <p:nvPicPr>
          <p:cNvPr id="2" name="Picture 1">
            <a:extLst>
              <a:ext uri="{FF2B5EF4-FFF2-40B4-BE49-F238E27FC236}">
                <a16:creationId xmlns:a16="http://schemas.microsoft.com/office/drawing/2014/main" id="{DA1BB235-180A-4629-84E7-F78696E90A5A}"/>
              </a:ext>
            </a:extLst>
          </p:cNvPr>
          <p:cNvPicPr>
            <a:picLocks noChangeAspect="1"/>
          </p:cNvPicPr>
          <p:nvPr/>
        </p:nvPicPr>
        <p:blipFill>
          <a:blip r:embed="rId3"/>
          <a:stretch>
            <a:fillRect/>
          </a:stretch>
        </p:blipFill>
        <p:spPr>
          <a:xfrm>
            <a:off x="3989642" y="1522924"/>
            <a:ext cx="7364157" cy="5395184"/>
          </a:xfrm>
          <a:prstGeom prst="rect">
            <a:avLst/>
          </a:prstGeom>
        </p:spPr>
      </p:pic>
      <p:cxnSp>
        <p:nvCxnSpPr>
          <p:cNvPr id="7" name="Straight Arrow Connector 6">
            <a:extLst>
              <a:ext uri="{FF2B5EF4-FFF2-40B4-BE49-F238E27FC236}">
                <a16:creationId xmlns:a16="http://schemas.microsoft.com/office/drawing/2014/main" id="{A1A5A172-7A8F-4B18-BC7B-6511FD806FEA}"/>
              </a:ext>
            </a:extLst>
          </p:cNvPr>
          <p:cNvCxnSpPr/>
          <p:nvPr/>
        </p:nvCxnSpPr>
        <p:spPr>
          <a:xfrm>
            <a:off x="2513822" y="4439920"/>
            <a:ext cx="6051058" cy="1026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B5D085A-7F14-4E2F-B0A3-7AF563B98E81}"/>
              </a:ext>
            </a:extLst>
          </p:cNvPr>
          <p:cNvCxnSpPr/>
          <p:nvPr/>
        </p:nvCxnSpPr>
        <p:spPr>
          <a:xfrm>
            <a:off x="2513822" y="4439920"/>
            <a:ext cx="3338338" cy="9753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39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AB6152B-A275-914E-8886-9B69DC9AF874}"/>
              </a:ext>
            </a:extLst>
          </p:cNvPr>
          <p:cNvSpPr>
            <a:spLocks noGrp="1"/>
          </p:cNvSpPr>
          <p:nvPr>
            <p:ph type="title"/>
          </p:nvPr>
        </p:nvSpPr>
        <p:spPr>
          <a:xfrm>
            <a:off x="1" y="35827"/>
            <a:ext cx="12192000" cy="1056319"/>
          </a:xfrm>
        </p:spPr>
        <p:txBody>
          <a:bodyPr>
            <a:normAutofit/>
          </a:bodyPr>
          <a:lstStyle/>
          <a:p>
            <a:pPr algn="ctr"/>
            <a:r>
              <a:rPr lang="en-US" sz="3200" dirty="0">
                <a:solidFill>
                  <a:schemeClr val="tx1"/>
                </a:solidFill>
              </a:rPr>
              <a:t>How to log In &amp;</a:t>
            </a:r>
            <a:br>
              <a:rPr lang="en-US" sz="3200" dirty="0">
                <a:solidFill>
                  <a:schemeClr val="tx1"/>
                </a:solidFill>
              </a:rPr>
            </a:br>
            <a:r>
              <a:rPr lang="en-US" sz="3200" dirty="0">
                <a:solidFill>
                  <a:schemeClr val="tx1"/>
                </a:solidFill>
              </a:rPr>
              <a:t> Access Student detail</a:t>
            </a:r>
          </a:p>
        </p:txBody>
      </p:sp>
      <p:sp>
        <p:nvSpPr>
          <p:cNvPr id="13" name="TextBox 12">
            <a:extLst>
              <a:ext uri="{FF2B5EF4-FFF2-40B4-BE49-F238E27FC236}">
                <a16:creationId xmlns:a16="http://schemas.microsoft.com/office/drawing/2014/main" id="{9EEC539D-A2C4-0C48-A6E1-FB4BF2F69194}"/>
              </a:ext>
            </a:extLst>
          </p:cNvPr>
          <p:cNvSpPr txBox="1"/>
          <p:nvPr/>
        </p:nvSpPr>
        <p:spPr>
          <a:xfrm>
            <a:off x="1" y="1835656"/>
            <a:ext cx="3017520" cy="62478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panose="020B0502020104020203"/>
                <a:ea typeface="+mn-ea"/>
                <a:cs typeface="+mn-cs"/>
              </a:rPr>
              <a:t>Steps to Log In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In your browser type, </a:t>
            </a:r>
            <a:r>
              <a:rPr kumimoji="0" lang="en-US" sz="1800" b="0" i="0" u="none" strike="noStrike" kern="1200" cap="none" spc="0" normalizeH="0" baseline="0" noProof="0" dirty="0">
                <a:ln>
                  <a:noFill/>
                </a:ln>
                <a:solidFill>
                  <a:prstClr val="black"/>
                </a:solidFill>
                <a:effectLst/>
                <a:highlight>
                  <a:srgbClr val="FFFF00"/>
                </a:highlight>
                <a:uLnTx/>
                <a:uFillTx/>
                <a:latin typeface="Gill Sans MT" panose="020B0502020104020203"/>
                <a:ea typeface="+mn-ea"/>
                <a:cs typeface="+mn-cs"/>
              </a:rPr>
              <a:t>fafsa.ache.edu</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In the upper right corner, click “Log in”.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Enter your “User Name” and “Password.”  Then click the “Log in” button.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On the resulting page, scroll over Student Detail, and click “2022-2023”</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2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17" name="Content Placeholder 6">
            <a:extLst>
              <a:ext uri="{FF2B5EF4-FFF2-40B4-BE49-F238E27FC236}">
                <a16:creationId xmlns:a16="http://schemas.microsoft.com/office/drawing/2014/main" id="{2D07EB20-6C10-8846-AB35-3E7A81C52C38}"/>
              </a:ext>
            </a:extLst>
          </p:cNvPr>
          <p:cNvPicPr>
            <a:picLocks noChangeAspect="1"/>
          </p:cNvPicPr>
          <p:nvPr/>
        </p:nvPicPr>
        <p:blipFill rotWithShape="1">
          <a:blip r:embed="rId3"/>
          <a:srcRect r="1648"/>
          <a:stretch/>
        </p:blipFill>
        <p:spPr>
          <a:xfrm>
            <a:off x="7797119" y="1895294"/>
            <a:ext cx="4280228" cy="4142875"/>
          </a:xfrm>
          <a:prstGeom prst="rect">
            <a:avLst/>
          </a:prstGeom>
          <a:ln w="38100">
            <a:noFill/>
          </a:ln>
        </p:spPr>
      </p:pic>
      <p:sp>
        <p:nvSpPr>
          <p:cNvPr id="19" name="Oval 18">
            <a:extLst>
              <a:ext uri="{FF2B5EF4-FFF2-40B4-BE49-F238E27FC236}">
                <a16:creationId xmlns:a16="http://schemas.microsoft.com/office/drawing/2014/main" id="{CF53585B-3E9C-7D49-9DDF-DDACE6E3EA65}"/>
              </a:ext>
            </a:extLst>
          </p:cNvPr>
          <p:cNvSpPr/>
          <p:nvPr/>
        </p:nvSpPr>
        <p:spPr>
          <a:xfrm>
            <a:off x="7857635" y="4368558"/>
            <a:ext cx="2968870" cy="478943"/>
          </a:xfrm>
          <a:prstGeom prst="ellipse">
            <a:avLst/>
          </a:prstGeom>
          <a:noFill/>
          <a:ln w="28575">
            <a:solidFill>
              <a:srgbClr val="B83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Oval 19">
            <a:extLst>
              <a:ext uri="{FF2B5EF4-FFF2-40B4-BE49-F238E27FC236}">
                <a16:creationId xmlns:a16="http://schemas.microsoft.com/office/drawing/2014/main" id="{8B7F1159-07D9-A747-BA8C-E8B880F2425E}"/>
              </a:ext>
            </a:extLst>
          </p:cNvPr>
          <p:cNvSpPr/>
          <p:nvPr/>
        </p:nvSpPr>
        <p:spPr>
          <a:xfrm>
            <a:off x="7857635" y="4948387"/>
            <a:ext cx="2968870" cy="494448"/>
          </a:xfrm>
          <a:prstGeom prst="ellipse">
            <a:avLst/>
          </a:prstGeom>
          <a:noFill/>
          <a:ln w="28575">
            <a:solidFill>
              <a:srgbClr val="B83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1" name="Text Placeholder 2">
            <a:extLst>
              <a:ext uri="{FF2B5EF4-FFF2-40B4-BE49-F238E27FC236}">
                <a16:creationId xmlns:a16="http://schemas.microsoft.com/office/drawing/2014/main" id="{C3E6AB67-31B1-B140-B5B5-A9BAA3E806B8}"/>
              </a:ext>
            </a:extLst>
          </p:cNvPr>
          <p:cNvSpPr txBox="1">
            <a:spLocks/>
          </p:cNvSpPr>
          <p:nvPr/>
        </p:nvSpPr>
        <p:spPr>
          <a:xfrm>
            <a:off x="2836391" y="1294037"/>
            <a:ext cx="3059722" cy="80194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baseline="0">
                <a:solidFill>
                  <a:srgbClr val="53585F"/>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bg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bg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bg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bg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2200" dirty="0">
                <a:solidFill>
                  <a:srgbClr val="B83242"/>
                </a:solidFill>
              </a:rPr>
              <a:t>LOG IN (STEPS 1 &amp; 2)</a:t>
            </a:r>
          </a:p>
        </p:txBody>
      </p:sp>
      <p:sp>
        <p:nvSpPr>
          <p:cNvPr id="22" name="Text Placeholder 2">
            <a:extLst>
              <a:ext uri="{FF2B5EF4-FFF2-40B4-BE49-F238E27FC236}">
                <a16:creationId xmlns:a16="http://schemas.microsoft.com/office/drawing/2014/main" id="{B784CC7D-160F-B842-8269-2242386E0092}"/>
              </a:ext>
            </a:extLst>
          </p:cNvPr>
          <p:cNvSpPr txBox="1">
            <a:spLocks/>
          </p:cNvSpPr>
          <p:nvPr/>
        </p:nvSpPr>
        <p:spPr>
          <a:xfrm>
            <a:off x="7288241" y="1294037"/>
            <a:ext cx="3059722" cy="80194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baseline="0">
                <a:solidFill>
                  <a:srgbClr val="53585F"/>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bg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bg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bg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bg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2200" dirty="0">
                <a:solidFill>
                  <a:srgbClr val="B83242"/>
                </a:solidFill>
              </a:rPr>
              <a:t>LOG IN (STEP 3)</a:t>
            </a:r>
          </a:p>
        </p:txBody>
      </p:sp>
      <p:pic>
        <p:nvPicPr>
          <p:cNvPr id="2" name="Picture 1">
            <a:extLst>
              <a:ext uri="{FF2B5EF4-FFF2-40B4-BE49-F238E27FC236}">
                <a16:creationId xmlns:a16="http://schemas.microsoft.com/office/drawing/2014/main" id="{C3C2F11F-AB06-44D6-B940-7636AC71B84A}"/>
              </a:ext>
            </a:extLst>
          </p:cNvPr>
          <p:cNvPicPr>
            <a:picLocks noChangeAspect="1"/>
          </p:cNvPicPr>
          <p:nvPr/>
        </p:nvPicPr>
        <p:blipFill>
          <a:blip r:embed="rId4"/>
          <a:stretch>
            <a:fillRect/>
          </a:stretch>
        </p:blipFill>
        <p:spPr>
          <a:xfrm>
            <a:off x="3017521" y="1895294"/>
            <a:ext cx="4582159" cy="4142875"/>
          </a:xfrm>
          <a:prstGeom prst="rect">
            <a:avLst/>
          </a:prstGeom>
        </p:spPr>
      </p:pic>
      <p:sp>
        <p:nvSpPr>
          <p:cNvPr id="3" name="Oval 2">
            <a:extLst>
              <a:ext uri="{FF2B5EF4-FFF2-40B4-BE49-F238E27FC236}">
                <a16:creationId xmlns:a16="http://schemas.microsoft.com/office/drawing/2014/main" id="{C73E8B8D-38C0-4529-A9F0-32BDF6263325}"/>
              </a:ext>
            </a:extLst>
          </p:cNvPr>
          <p:cNvSpPr/>
          <p:nvPr/>
        </p:nvSpPr>
        <p:spPr>
          <a:xfrm>
            <a:off x="7193280" y="1991359"/>
            <a:ext cx="375920" cy="306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85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5B4C5-CB67-534E-AF01-3D8C9DE852BD}"/>
              </a:ext>
            </a:extLst>
          </p:cNvPr>
          <p:cNvSpPr txBox="1"/>
          <p:nvPr/>
        </p:nvSpPr>
        <p:spPr>
          <a:xfrm>
            <a:off x="383682" y="747973"/>
            <a:ext cx="2131069" cy="1477328"/>
          </a:xfrm>
          <a:prstGeom prst="rect">
            <a:avLst/>
          </a:prstGeom>
          <a:noFill/>
          <a:ln w="28575">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83242"/>
                </a:solidFill>
                <a:effectLst/>
                <a:uLnTx/>
                <a:uFillTx/>
                <a:latin typeface="Gill Sans MT" panose="020B0502020104020203"/>
                <a:ea typeface="+mn-ea"/>
                <a:cs typeface="+mn-cs"/>
              </a:rPr>
              <a:t>From the home page, scroll over “Student Detail”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83242"/>
                </a:solidFill>
                <a:effectLst/>
                <a:uLnTx/>
                <a:uFillTx/>
                <a:latin typeface="Gill Sans MT" panose="020B0502020104020203"/>
                <a:ea typeface="+mn-ea"/>
                <a:cs typeface="+mn-cs"/>
              </a:rPr>
              <a:t>and then click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83242"/>
                </a:solidFill>
                <a:effectLst/>
                <a:uLnTx/>
                <a:uFillTx/>
                <a:latin typeface="Gill Sans MT" panose="020B0502020104020203"/>
                <a:ea typeface="+mn-ea"/>
                <a:cs typeface="+mn-cs"/>
              </a:rPr>
              <a:t>“2022-2023”</a:t>
            </a:r>
          </a:p>
        </p:txBody>
      </p:sp>
      <p:sp>
        <p:nvSpPr>
          <p:cNvPr id="7" name="Title 16">
            <a:extLst>
              <a:ext uri="{FF2B5EF4-FFF2-40B4-BE49-F238E27FC236}">
                <a16:creationId xmlns:a16="http://schemas.microsoft.com/office/drawing/2014/main" id="{1A09E3FE-A825-CE49-B9DB-C0D9F3D69839}"/>
              </a:ext>
            </a:extLst>
          </p:cNvPr>
          <p:cNvSpPr>
            <a:spLocks noGrp="1"/>
          </p:cNvSpPr>
          <p:nvPr>
            <p:ph type="title"/>
          </p:nvPr>
        </p:nvSpPr>
        <p:spPr>
          <a:xfrm>
            <a:off x="1" y="1"/>
            <a:ext cx="12192000" cy="649356"/>
          </a:xfrm>
          <a:ln>
            <a:noFill/>
          </a:ln>
        </p:spPr>
        <p:txBody>
          <a:bodyPr>
            <a:normAutofit/>
          </a:bodyPr>
          <a:lstStyle/>
          <a:p>
            <a:pPr algn="ctr"/>
            <a:r>
              <a:rPr lang="en-US" sz="3200" dirty="0">
                <a:solidFill>
                  <a:schemeClr val="tx1"/>
                </a:solidFill>
              </a:rPr>
              <a:t>Student Detail Page</a:t>
            </a:r>
          </a:p>
        </p:txBody>
      </p:sp>
      <p:pic>
        <p:nvPicPr>
          <p:cNvPr id="8" name="Picture 7">
            <a:extLst>
              <a:ext uri="{FF2B5EF4-FFF2-40B4-BE49-F238E27FC236}">
                <a16:creationId xmlns:a16="http://schemas.microsoft.com/office/drawing/2014/main" id="{152BD540-2A18-4559-9AF2-E6DA591A6AD9}"/>
              </a:ext>
            </a:extLst>
          </p:cNvPr>
          <p:cNvPicPr>
            <a:picLocks noChangeAspect="1"/>
          </p:cNvPicPr>
          <p:nvPr/>
        </p:nvPicPr>
        <p:blipFill>
          <a:blip r:embed="rId3"/>
          <a:stretch>
            <a:fillRect/>
          </a:stretch>
        </p:blipFill>
        <p:spPr>
          <a:xfrm>
            <a:off x="2896536" y="747973"/>
            <a:ext cx="6918024" cy="6113602"/>
          </a:xfrm>
          <a:prstGeom prst="rect">
            <a:avLst/>
          </a:prstGeom>
        </p:spPr>
      </p:pic>
      <p:sp>
        <p:nvSpPr>
          <p:cNvPr id="9" name="Oval 8">
            <a:extLst>
              <a:ext uri="{FF2B5EF4-FFF2-40B4-BE49-F238E27FC236}">
                <a16:creationId xmlns:a16="http://schemas.microsoft.com/office/drawing/2014/main" id="{4A831235-9CAC-4D54-BC09-76B519943D0E}"/>
              </a:ext>
            </a:extLst>
          </p:cNvPr>
          <p:cNvSpPr/>
          <p:nvPr/>
        </p:nvSpPr>
        <p:spPr>
          <a:xfrm>
            <a:off x="4124960" y="1564640"/>
            <a:ext cx="1351280" cy="25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8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E8478837-5E20-3445-A984-85EC6830BA50}"/>
              </a:ext>
            </a:extLst>
          </p:cNvPr>
          <p:cNvPicPr>
            <a:picLocks noGrp="1" noChangeAspect="1"/>
          </p:cNvPicPr>
          <p:nvPr>
            <p:ph idx="1"/>
          </p:nvPr>
        </p:nvPicPr>
        <p:blipFill rotWithShape="1">
          <a:blip r:embed="rId3"/>
          <a:srcRect t="23997"/>
          <a:stretch/>
        </p:blipFill>
        <p:spPr>
          <a:xfrm>
            <a:off x="4133509" y="1700213"/>
            <a:ext cx="7767022" cy="4414837"/>
          </a:xfrm>
          <a:prstGeom prst="rect">
            <a:avLst/>
          </a:prstGeom>
        </p:spPr>
      </p:pic>
      <p:sp>
        <p:nvSpPr>
          <p:cNvPr id="3" name="Oval 2">
            <a:extLst>
              <a:ext uri="{FF2B5EF4-FFF2-40B4-BE49-F238E27FC236}">
                <a16:creationId xmlns:a16="http://schemas.microsoft.com/office/drawing/2014/main" id="{FDA3A30F-E280-8744-B95C-EF81582FB3D8}"/>
              </a:ext>
            </a:extLst>
          </p:cNvPr>
          <p:cNvSpPr/>
          <p:nvPr/>
        </p:nvSpPr>
        <p:spPr>
          <a:xfrm>
            <a:off x="4302368" y="2560027"/>
            <a:ext cx="1556238" cy="334107"/>
          </a:xfrm>
          <a:prstGeom prst="ellipse">
            <a:avLst/>
          </a:prstGeom>
          <a:noFill/>
          <a:ln w="28575">
            <a:solidFill>
              <a:srgbClr val="B83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 name="Oval 3">
            <a:extLst>
              <a:ext uri="{FF2B5EF4-FFF2-40B4-BE49-F238E27FC236}">
                <a16:creationId xmlns:a16="http://schemas.microsoft.com/office/drawing/2014/main" id="{800D852A-0B11-2044-82D8-5C0C50B0B1CF}"/>
              </a:ext>
            </a:extLst>
          </p:cNvPr>
          <p:cNvSpPr/>
          <p:nvPr/>
        </p:nvSpPr>
        <p:spPr>
          <a:xfrm>
            <a:off x="7426568" y="2560027"/>
            <a:ext cx="1556238" cy="334107"/>
          </a:xfrm>
          <a:prstGeom prst="ellipse">
            <a:avLst/>
          </a:prstGeom>
          <a:noFill/>
          <a:ln w="28575">
            <a:solidFill>
              <a:srgbClr val="B83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 name="5-Point Star 4">
            <a:extLst>
              <a:ext uri="{FF2B5EF4-FFF2-40B4-BE49-F238E27FC236}">
                <a16:creationId xmlns:a16="http://schemas.microsoft.com/office/drawing/2014/main" id="{3591AD98-4C2B-734F-A6BD-B873E72C623A}"/>
              </a:ext>
            </a:extLst>
          </p:cNvPr>
          <p:cNvSpPr/>
          <p:nvPr/>
        </p:nvSpPr>
        <p:spPr>
          <a:xfrm>
            <a:off x="8204687" y="3461497"/>
            <a:ext cx="340659"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 name="5-Point Star 5">
            <a:extLst>
              <a:ext uri="{FF2B5EF4-FFF2-40B4-BE49-F238E27FC236}">
                <a16:creationId xmlns:a16="http://schemas.microsoft.com/office/drawing/2014/main" id="{79E32B6B-1709-0145-96CE-FA9E7346319B}"/>
              </a:ext>
            </a:extLst>
          </p:cNvPr>
          <p:cNvSpPr/>
          <p:nvPr/>
        </p:nvSpPr>
        <p:spPr>
          <a:xfrm>
            <a:off x="9199770" y="3461497"/>
            <a:ext cx="340659"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 name="5-Point Star 6">
            <a:extLst>
              <a:ext uri="{FF2B5EF4-FFF2-40B4-BE49-F238E27FC236}">
                <a16:creationId xmlns:a16="http://schemas.microsoft.com/office/drawing/2014/main" id="{1555E98F-B657-CC4C-A9DC-0FDD554F8C3A}"/>
              </a:ext>
            </a:extLst>
          </p:cNvPr>
          <p:cNvSpPr/>
          <p:nvPr/>
        </p:nvSpPr>
        <p:spPr>
          <a:xfrm>
            <a:off x="10876950" y="3461497"/>
            <a:ext cx="340659"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 name="Title 1">
            <a:extLst>
              <a:ext uri="{FF2B5EF4-FFF2-40B4-BE49-F238E27FC236}">
                <a16:creationId xmlns:a16="http://schemas.microsoft.com/office/drawing/2014/main" id="{D0E097F7-E3F5-9B47-A7E2-DC2843CCE625}"/>
              </a:ext>
            </a:extLst>
          </p:cNvPr>
          <p:cNvSpPr>
            <a:spLocks noGrp="1"/>
          </p:cNvSpPr>
          <p:nvPr>
            <p:ph type="title"/>
          </p:nvPr>
        </p:nvSpPr>
        <p:spPr>
          <a:xfrm>
            <a:off x="0" y="1"/>
            <a:ext cx="12192000" cy="871538"/>
          </a:xfrm>
        </p:spPr>
        <p:txBody>
          <a:bodyPr/>
          <a:lstStyle/>
          <a:p>
            <a:pPr algn="ctr"/>
            <a:r>
              <a:rPr lang="en-US" sz="3200" dirty="0">
                <a:solidFill>
                  <a:schemeClr val="tx1"/>
                </a:solidFill>
              </a:rPr>
              <a:t>Student Detail</a:t>
            </a:r>
            <a:br>
              <a:rPr lang="en-US" dirty="0">
                <a:solidFill>
                  <a:schemeClr val="tx1"/>
                </a:solidFill>
              </a:rPr>
            </a:br>
            <a:r>
              <a:rPr lang="en-US" sz="2000" dirty="0">
                <a:solidFill>
                  <a:schemeClr val="tx1"/>
                </a:solidFill>
              </a:rPr>
              <a:t>District Name + School Name Search</a:t>
            </a:r>
          </a:p>
        </p:txBody>
      </p:sp>
      <p:sp>
        <p:nvSpPr>
          <p:cNvPr id="9" name="TextBox 8">
            <a:extLst>
              <a:ext uri="{FF2B5EF4-FFF2-40B4-BE49-F238E27FC236}">
                <a16:creationId xmlns:a16="http://schemas.microsoft.com/office/drawing/2014/main" id="{E7FA5D33-7BC6-AA44-9FE1-C52972674ADC}"/>
              </a:ext>
            </a:extLst>
          </p:cNvPr>
          <p:cNvSpPr txBox="1"/>
          <p:nvPr/>
        </p:nvSpPr>
        <p:spPr>
          <a:xfrm>
            <a:off x="341710" y="1213240"/>
            <a:ext cx="3633446" cy="48013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Sample Search:  </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In the District Name box, type “Mobile” and in the School Name box, type “Mary” for Mary G Montgomery High School.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Important Notes: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When searching by school name, use the first word of the name.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In this example both the students’ first name and last name have been concealed for privacy.  Names are alphabetized by last name then first name.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Pay particular attention to the columns with </a:t>
            </a:r>
          </a:p>
        </p:txBody>
      </p:sp>
      <p:sp>
        <p:nvSpPr>
          <p:cNvPr id="10" name="5-Point Star 9">
            <a:extLst>
              <a:ext uri="{FF2B5EF4-FFF2-40B4-BE49-F238E27FC236}">
                <a16:creationId xmlns:a16="http://schemas.microsoft.com/office/drawing/2014/main" id="{1FF83ED5-0014-294F-8394-2F8EBFEB6B09}"/>
              </a:ext>
            </a:extLst>
          </p:cNvPr>
          <p:cNvSpPr/>
          <p:nvPr/>
        </p:nvSpPr>
        <p:spPr>
          <a:xfrm>
            <a:off x="1705204" y="5644760"/>
            <a:ext cx="340659"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3093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2404C-2DC0-0344-9700-2EB41009EF86}"/>
              </a:ext>
            </a:extLst>
          </p:cNvPr>
          <p:cNvSpPr>
            <a:spLocks noGrp="1"/>
          </p:cNvSpPr>
          <p:nvPr>
            <p:ph type="title"/>
          </p:nvPr>
        </p:nvSpPr>
        <p:spPr>
          <a:xfrm>
            <a:off x="1294362" y="0"/>
            <a:ext cx="9603275" cy="882317"/>
          </a:xfrm>
        </p:spPr>
        <p:txBody>
          <a:bodyPr/>
          <a:lstStyle/>
          <a:p>
            <a:pPr algn="ctr"/>
            <a:r>
              <a:rPr lang="en-US" sz="3200" dirty="0">
                <a:solidFill>
                  <a:schemeClr val="tx1"/>
                </a:solidFill>
              </a:rPr>
              <a:t>Student </a:t>
            </a:r>
            <a:r>
              <a:rPr lang="en-US" sz="3200" dirty="0" err="1">
                <a:solidFill>
                  <a:schemeClr val="tx1"/>
                </a:solidFill>
              </a:rPr>
              <a:t>DetaiL</a:t>
            </a:r>
            <a:br>
              <a:rPr lang="en-US" dirty="0">
                <a:solidFill>
                  <a:schemeClr val="tx1"/>
                </a:solidFill>
              </a:rPr>
            </a:br>
            <a:r>
              <a:rPr lang="en-US" sz="2000" dirty="0">
                <a:solidFill>
                  <a:schemeClr val="tx1"/>
                </a:solidFill>
              </a:rPr>
              <a:t>District Name + School Name + Fafsa Status search</a:t>
            </a:r>
          </a:p>
        </p:txBody>
      </p:sp>
      <p:sp>
        <p:nvSpPr>
          <p:cNvPr id="3" name="TextBox 2">
            <a:extLst>
              <a:ext uri="{FF2B5EF4-FFF2-40B4-BE49-F238E27FC236}">
                <a16:creationId xmlns:a16="http://schemas.microsoft.com/office/drawing/2014/main" id="{88CCB44E-CA76-F14C-85E3-A9A6D246AD84}"/>
              </a:ext>
            </a:extLst>
          </p:cNvPr>
          <p:cNvSpPr txBox="1"/>
          <p:nvPr/>
        </p:nvSpPr>
        <p:spPr>
          <a:xfrm>
            <a:off x="847969" y="1532773"/>
            <a:ext cx="3192732"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Sample Search:  </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This example includes the previous search terms, and in the FAFSA Status section, we selected “Complete” from the dropdown menu.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Important Notes: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One caveat: if you do a FAFSA Status search by “Incomplete” that does not include all error fields.  For each type of error, search by its error status, for example “Parent Signature,” which means the parent signature is missing.  </a:t>
            </a:r>
          </a:p>
        </p:txBody>
      </p:sp>
      <p:pic>
        <p:nvPicPr>
          <p:cNvPr id="4" name="Content Placeholder 3">
            <a:extLst>
              <a:ext uri="{FF2B5EF4-FFF2-40B4-BE49-F238E27FC236}">
                <a16:creationId xmlns:a16="http://schemas.microsoft.com/office/drawing/2014/main" id="{B4491A66-8112-8145-9CA8-4DD74A38038A}"/>
              </a:ext>
            </a:extLst>
          </p:cNvPr>
          <p:cNvPicPr>
            <a:picLocks noGrp="1" noChangeAspect="1"/>
          </p:cNvPicPr>
          <p:nvPr>
            <p:ph idx="1"/>
          </p:nvPr>
        </p:nvPicPr>
        <p:blipFill rotWithShape="1">
          <a:blip r:embed="rId3"/>
          <a:srcRect l="2067" t="17779" r="2753" b="3524"/>
          <a:stretch/>
        </p:blipFill>
        <p:spPr>
          <a:xfrm>
            <a:off x="4314826" y="1306036"/>
            <a:ext cx="7065094" cy="4700792"/>
          </a:xfrm>
          <a:prstGeom prst="rect">
            <a:avLst/>
          </a:prstGeom>
        </p:spPr>
      </p:pic>
      <p:sp>
        <p:nvSpPr>
          <p:cNvPr id="5" name="Oval 4">
            <a:extLst>
              <a:ext uri="{FF2B5EF4-FFF2-40B4-BE49-F238E27FC236}">
                <a16:creationId xmlns:a16="http://schemas.microsoft.com/office/drawing/2014/main" id="{F63FC344-A049-0C4E-B779-BD5A3A2CB4B7}"/>
              </a:ext>
            </a:extLst>
          </p:cNvPr>
          <p:cNvSpPr/>
          <p:nvPr/>
        </p:nvSpPr>
        <p:spPr>
          <a:xfrm>
            <a:off x="8559408" y="2454459"/>
            <a:ext cx="1556238" cy="334107"/>
          </a:xfrm>
          <a:prstGeom prst="ellipse">
            <a:avLst/>
          </a:prstGeom>
          <a:noFill/>
          <a:ln w="28575">
            <a:solidFill>
              <a:srgbClr val="B83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10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51579" y="483577"/>
            <a:ext cx="9603275" cy="1370177"/>
          </a:xfrm>
          <a:ln>
            <a:noFill/>
          </a:ln>
        </p:spPr>
        <p:txBody>
          <a:bodyPr/>
          <a:lstStyle/>
          <a:p>
            <a:pPr algn="ctr"/>
            <a:r>
              <a:rPr lang="en-US" sz="3600" dirty="0"/>
              <a:t>Current Rankings</a:t>
            </a:r>
            <a:br>
              <a:rPr lang="en-US" sz="3600" dirty="0"/>
            </a:br>
            <a:endParaRPr lang="en-US" sz="2400" dirty="0"/>
          </a:p>
        </p:txBody>
      </p:sp>
      <p:sp>
        <p:nvSpPr>
          <p:cNvPr id="11" name="Oval 10"/>
          <p:cNvSpPr/>
          <p:nvPr/>
        </p:nvSpPr>
        <p:spPr>
          <a:xfrm>
            <a:off x="5656533" y="4236098"/>
            <a:ext cx="1556238" cy="334107"/>
          </a:xfrm>
          <a:prstGeom prst="ellipse">
            <a:avLst/>
          </a:prstGeom>
          <a:noFill/>
          <a:ln w="28575">
            <a:solidFill>
              <a:srgbClr val="B83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 name="Oval 11"/>
          <p:cNvSpPr/>
          <p:nvPr/>
        </p:nvSpPr>
        <p:spPr>
          <a:xfrm>
            <a:off x="4878414" y="2684975"/>
            <a:ext cx="1556238" cy="334107"/>
          </a:xfrm>
          <a:prstGeom prst="ellipse">
            <a:avLst/>
          </a:prstGeom>
          <a:noFill/>
          <a:ln w="28575">
            <a:solidFill>
              <a:srgbClr val="B83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cxnSp>
        <p:nvCxnSpPr>
          <p:cNvPr id="5" name="Straight Arrow Connector 4">
            <a:extLst>
              <a:ext uri="{FF2B5EF4-FFF2-40B4-BE49-F238E27FC236}">
                <a16:creationId xmlns:a16="http://schemas.microsoft.com/office/drawing/2014/main" id="{08786BE7-1DA2-402D-B827-2E6705268DD4}"/>
              </a:ext>
            </a:extLst>
          </p:cNvPr>
          <p:cNvCxnSpPr>
            <a:cxnSpLocks/>
          </p:cNvCxnSpPr>
          <p:nvPr/>
        </p:nvCxnSpPr>
        <p:spPr>
          <a:xfrm>
            <a:off x="1866122" y="2176920"/>
            <a:ext cx="2873752" cy="195654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EBD986A-0A9F-465F-9DA4-13252EE0C3A7}"/>
              </a:ext>
            </a:extLst>
          </p:cNvPr>
          <p:cNvCxnSpPr>
            <a:cxnSpLocks/>
          </p:cNvCxnSpPr>
          <p:nvPr/>
        </p:nvCxnSpPr>
        <p:spPr>
          <a:xfrm>
            <a:off x="1866122" y="4792263"/>
            <a:ext cx="2939143" cy="1776488"/>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B7D17D85-1CAA-42C1-8228-0496BF6E80AD}"/>
              </a:ext>
            </a:extLst>
          </p:cNvPr>
          <p:cNvPicPr>
            <a:picLocks noGrp="1" noChangeAspect="1"/>
          </p:cNvPicPr>
          <p:nvPr>
            <p:ph idx="1"/>
          </p:nvPr>
        </p:nvPicPr>
        <p:blipFill>
          <a:blip r:embed="rId3"/>
          <a:stretch>
            <a:fillRect/>
          </a:stretch>
        </p:blipFill>
        <p:spPr>
          <a:xfrm>
            <a:off x="1310640" y="1077349"/>
            <a:ext cx="9744214" cy="7853796"/>
          </a:xfrm>
          <a:prstGeom prst="rect">
            <a:avLst/>
          </a:prstGeom>
        </p:spPr>
      </p:pic>
      <p:sp>
        <p:nvSpPr>
          <p:cNvPr id="8" name="Oval 7">
            <a:extLst>
              <a:ext uri="{FF2B5EF4-FFF2-40B4-BE49-F238E27FC236}">
                <a16:creationId xmlns:a16="http://schemas.microsoft.com/office/drawing/2014/main" id="{9C95DC22-45EC-4B20-8259-D649B9ABE06F}"/>
              </a:ext>
            </a:extLst>
          </p:cNvPr>
          <p:cNvSpPr/>
          <p:nvPr/>
        </p:nvSpPr>
        <p:spPr>
          <a:xfrm>
            <a:off x="1341120" y="4456627"/>
            <a:ext cx="1920240" cy="3356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716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p:nvPr/>
        </p:nvSpPr>
        <p:spPr>
          <a:xfrm>
            <a:off x="0" y="116700"/>
            <a:ext cx="12191999" cy="553600"/>
          </a:xfrm>
          <a:prstGeom prst="rect">
            <a:avLst/>
          </a:prstGeom>
          <a:noFill/>
          <a:ln>
            <a:noFill/>
          </a:ln>
        </p:spPr>
        <p:txBody>
          <a:bodyPr spcFirstLastPara="1" wrap="square" lIns="43667" tIns="43667" rIns="43667" bIns="436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2900"/>
              <a:buFontTx/>
              <a:buNone/>
              <a:tabLst/>
              <a:defRPr/>
            </a:pPr>
            <a:r>
              <a:rPr kumimoji="0" lang="en" sz="4267" b="0" i="0" u="none" strike="noStrike" kern="0" cap="none" spc="0" normalizeH="0" baseline="0" noProof="0" dirty="0">
                <a:ln>
                  <a:noFill/>
                </a:ln>
                <a:solidFill>
                  <a:srgbClr val="000000"/>
                </a:solidFill>
                <a:effectLst/>
                <a:uLnTx/>
                <a:uFillTx/>
                <a:latin typeface="Times New Roman" panose="02020603050405020304" pitchFamily="18" charset="0"/>
                <a:ea typeface="Lato"/>
                <a:cs typeface="Times New Roman" panose="02020603050405020304" pitchFamily="18" charset="0"/>
                <a:sym typeface="Arial"/>
              </a:rPr>
              <a:t>THE IMPORTANCE OF FAFSA</a:t>
            </a:r>
          </a:p>
        </p:txBody>
      </p:sp>
      <p:sp>
        <p:nvSpPr>
          <p:cNvPr id="83" name="Shape 83"/>
          <p:cNvSpPr/>
          <p:nvPr/>
        </p:nvSpPr>
        <p:spPr>
          <a:xfrm>
            <a:off x="0" y="756400"/>
            <a:ext cx="12139600" cy="117600"/>
          </a:xfrm>
          <a:prstGeom prst="rect">
            <a:avLst/>
          </a:prstGeom>
          <a:solidFill>
            <a:srgbClr val="B93141"/>
          </a:solidFill>
          <a:ln w="9525" cap="flat" cmpd="sng">
            <a:solidFill>
              <a:srgbClr val="B8314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dirty="0">
              <a:ln>
                <a:noFill/>
              </a:ln>
              <a:solidFill>
                <a:srgbClr val="000000"/>
              </a:solidFill>
              <a:effectLst/>
              <a:highlight>
                <a:srgbClr val="CC6600"/>
              </a:highlight>
              <a:uLnTx/>
              <a:uFillTx/>
              <a:latin typeface="Arial"/>
              <a:ea typeface="Arial"/>
              <a:cs typeface="Arial"/>
              <a:sym typeface="Arial"/>
            </a:endParaRPr>
          </a:p>
        </p:txBody>
      </p:sp>
      <p:sp>
        <p:nvSpPr>
          <p:cNvPr id="6" name="Shape 90">
            <a:extLst>
              <a:ext uri="{FF2B5EF4-FFF2-40B4-BE49-F238E27FC236}">
                <a16:creationId xmlns:a16="http://schemas.microsoft.com/office/drawing/2014/main" id="{CB518852-7FBF-3C44-B53A-B30D49580B15}"/>
              </a:ext>
            </a:extLst>
          </p:cNvPr>
          <p:cNvSpPr/>
          <p:nvPr/>
        </p:nvSpPr>
        <p:spPr>
          <a:xfrm>
            <a:off x="736600" y="1354667"/>
            <a:ext cx="10621211" cy="4612996"/>
          </a:xfrm>
          <a:prstGeom prst="rect">
            <a:avLst/>
          </a:prstGeom>
          <a:noFill/>
          <a:ln>
            <a:noFill/>
          </a:ln>
        </p:spPr>
        <p:txBody>
          <a:bodyPr spcFirstLastPara="1" wrap="square" lIns="39267" tIns="39267" rIns="39267" bIns="39267" anchor="t" anchorCtr="0">
            <a:noAutofit/>
          </a:bodyPr>
          <a:lstStyle/>
          <a:p>
            <a:pPr marL="0" marR="0" lvl="0" indent="0" algn="l" defTabSz="1219170" rtl="0" eaLnBrk="1" fontAlgn="auto" latinLnBrk="0" hangingPunct="1">
              <a:lnSpc>
                <a:spcPct val="120000"/>
              </a:lnSpc>
              <a:spcBef>
                <a:spcPts val="0"/>
              </a:spcBef>
              <a:spcAft>
                <a:spcPts val="0"/>
              </a:spcAft>
              <a:buClr>
                <a:srgbClr val="000000"/>
              </a:buClr>
              <a:buSzPts val="1900"/>
              <a:buFontTx/>
              <a:buNone/>
              <a:tabLst/>
              <a:defRPr/>
            </a:pPr>
            <a:r>
              <a:rPr kumimoji="0" lang="en" sz="3600" b="0" i="1" u="none" strike="noStrike" kern="0" cap="none" spc="0" normalizeH="0" baseline="0" noProof="0" dirty="0">
                <a:ln>
                  <a:noFill/>
                </a:ln>
                <a:solidFill>
                  <a:srgbClr val="53585F"/>
                </a:solidFill>
                <a:effectLst/>
                <a:uLnTx/>
                <a:uFillTx/>
                <a:latin typeface="Times New Roman" panose="02020603050405020304" pitchFamily="18" charset="0"/>
                <a:ea typeface="+mn-ea"/>
                <a:cs typeface="Times New Roman" panose="02020603050405020304" pitchFamily="18" charset="0"/>
                <a:sym typeface="Arial"/>
              </a:rPr>
              <a:t>OPPORTUNITIES</a:t>
            </a:r>
          </a:p>
          <a:p>
            <a:pPr marL="457189" indent="-457189" defTabSz="1219170">
              <a:lnSpc>
                <a:spcPct val="120000"/>
              </a:lnSpc>
              <a:buClr>
                <a:srgbClr val="000000"/>
              </a:buClr>
              <a:buSzPts val="1900"/>
              <a:buFont typeface="Arial"/>
              <a:buChar char="•"/>
              <a:defRPr/>
            </a:pPr>
            <a:r>
              <a:rPr lang="en-US" sz="3600" kern="0" dirty="0">
                <a:solidFill>
                  <a:srgbClr val="53585F"/>
                </a:solidFill>
                <a:latin typeface="Times New Roman" panose="02020603050405020304" pitchFamily="18" charset="0"/>
                <a:cs typeface="Times New Roman" panose="02020603050405020304" pitchFamily="18" charset="0"/>
              </a:rPr>
              <a:t>FAFSA completion is a key step in pursuing and affording postsecondary education</a:t>
            </a:r>
            <a:endParaRPr kumimoji="0" lang="en" sz="3600" b="0" i="0" u="none" strike="noStrike" kern="0" cap="none" spc="0" normalizeH="0" baseline="0" noProof="0" dirty="0">
              <a:ln>
                <a:noFill/>
              </a:ln>
              <a:solidFill>
                <a:srgbClr val="53585F"/>
              </a:solidFill>
              <a:effectLst/>
              <a:uLnTx/>
              <a:uFillTx/>
              <a:latin typeface="Times New Roman" panose="02020603050405020304" pitchFamily="18" charset="0"/>
              <a:ea typeface="+mn-ea"/>
              <a:cs typeface="Times New Roman" panose="02020603050405020304" pitchFamily="18" charset="0"/>
              <a:sym typeface="Arial"/>
            </a:endParaRPr>
          </a:p>
          <a:p>
            <a:pPr marL="457189" marR="0" lvl="0" indent="-457189" algn="l" defTabSz="1219170" rtl="0" eaLnBrk="1" fontAlgn="auto" latinLnBrk="0" hangingPunct="1">
              <a:lnSpc>
                <a:spcPct val="120000"/>
              </a:lnSpc>
              <a:spcBef>
                <a:spcPts val="0"/>
              </a:spcBef>
              <a:spcAft>
                <a:spcPts val="0"/>
              </a:spcAft>
              <a:buClr>
                <a:srgbClr val="000000"/>
              </a:buClr>
              <a:buSzPts val="1900"/>
              <a:buFont typeface="Arial"/>
              <a:buChar char="•"/>
              <a:tabLst/>
              <a:defRPr/>
            </a:pPr>
            <a:r>
              <a:rPr kumimoji="0" lang="en" sz="3600" b="0" i="0" u="none" strike="noStrike" kern="0" cap="none" spc="0" normalizeH="0" baseline="0" noProof="0" dirty="0">
                <a:ln>
                  <a:noFill/>
                </a:ln>
                <a:solidFill>
                  <a:srgbClr val="53585F"/>
                </a:solidFill>
                <a:effectLst/>
                <a:uLnTx/>
                <a:uFillTx/>
                <a:latin typeface="Times New Roman" panose="02020603050405020304" pitchFamily="18" charset="0"/>
                <a:ea typeface="+mn-ea"/>
                <a:cs typeface="Times New Roman" panose="02020603050405020304" pitchFamily="18" charset="0"/>
                <a:sym typeface="Arial"/>
              </a:rPr>
              <a:t>FAFSA gives students access to the largest source of financial aid to pay for postsecondary degrees and certificates</a:t>
            </a:r>
          </a:p>
          <a:p>
            <a:pPr marL="0" marR="0" lvl="0" indent="0" algn="l" defTabSz="1219170" rtl="0" eaLnBrk="1" fontAlgn="auto" latinLnBrk="0" hangingPunct="1">
              <a:lnSpc>
                <a:spcPct val="120000"/>
              </a:lnSpc>
              <a:spcBef>
                <a:spcPts val="0"/>
              </a:spcBef>
              <a:spcAft>
                <a:spcPts val="0"/>
              </a:spcAft>
              <a:buClr>
                <a:srgbClr val="000000"/>
              </a:buClr>
              <a:buSzPts val="1900"/>
              <a:buFontTx/>
              <a:buNone/>
              <a:tabLst/>
              <a:defRPr/>
            </a:pPr>
            <a:endParaRPr kumimoji="0" lang="en"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1219170" rtl="0" eaLnBrk="1" fontAlgn="auto" latinLnBrk="0" hangingPunct="1">
              <a:lnSpc>
                <a:spcPct val="120000"/>
              </a:lnSpc>
              <a:spcBef>
                <a:spcPts val="0"/>
              </a:spcBef>
              <a:spcAft>
                <a:spcPts val="0"/>
              </a:spcAft>
              <a:buClr>
                <a:srgbClr val="000000"/>
              </a:buClr>
              <a:buSzPts val="1900"/>
              <a:buFontTx/>
              <a:buNone/>
              <a:tabLst/>
              <a:defRPr/>
            </a:pPr>
            <a:endParaRPr kumimoji="0" lang="en"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r" defTabSz="1219170" rtl="0" eaLnBrk="1" fontAlgn="auto" latinLnBrk="0" hangingPunct="1">
              <a:lnSpc>
                <a:spcPct val="120000"/>
              </a:lnSpc>
              <a:spcBef>
                <a:spcPts val="0"/>
              </a:spcBef>
              <a:spcAft>
                <a:spcPts val="0"/>
              </a:spcAft>
              <a:buClr>
                <a:srgbClr val="000000"/>
              </a:buClr>
              <a:buSzPts val="1900"/>
              <a:buFontTx/>
              <a:buNone/>
              <a:tabLst/>
              <a:defRPr/>
            </a:pPr>
            <a:r>
              <a:rPr kumimoji="0" lang="en" sz="1500"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rPr>
              <a:t>NCAN: </a:t>
            </a:r>
            <a:r>
              <a:rPr kumimoji="0" lang="en" sz="1500" b="0" i="1"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rPr>
              <a:t>Why Invest in Increasing FAFSA Completion?</a:t>
            </a:r>
          </a:p>
        </p:txBody>
      </p:sp>
    </p:spTree>
    <p:extLst>
      <p:ext uri="{BB962C8B-B14F-4D97-AF65-F5344CB8AC3E}">
        <p14:creationId xmlns:p14="http://schemas.microsoft.com/office/powerpoint/2010/main" val="3598154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3BF8-ADA3-4614-AD1D-16B0446F5B32}"/>
              </a:ext>
            </a:extLst>
          </p:cNvPr>
          <p:cNvSpPr>
            <a:spLocks noGrp="1"/>
          </p:cNvSpPr>
          <p:nvPr>
            <p:ph type="title"/>
          </p:nvPr>
        </p:nvSpPr>
        <p:spPr/>
        <p:txBody>
          <a:bodyPr>
            <a:normAutofit/>
          </a:bodyPr>
          <a:lstStyle/>
          <a:p>
            <a:r>
              <a:rPr lang="en-US" sz="4400" dirty="0"/>
              <a:t>Current Rankings</a:t>
            </a:r>
          </a:p>
        </p:txBody>
      </p:sp>
      <p:sp>
        <p:nvSpPr>
          <p:cNvPr id="4" name="Text Placeholder 3">
            <a:extLst>
              <a:ext uri="{FF2B5EF4-FFF2-40B4-BE49-F238E27FC236}">
                <a16:creationId xmlns:a16="http://schemas.microsoft.com/office/drawing/2014/main" id="{F92BC1DE-74EA-4B9B-8939-6D2BDDD5785D}"/>
              </a:ext>
            </a:extLst>
          </p:cNvPr>
          <p:cNvSpPr txBox="1">
            <a:spLocks noGrp="1"/>
          </p:cNvSpPr>
          <p:nvPr>
            <p:ph type="body" idx="1"/>
          </p:nvPr>
        </p:nvSpPr>
        <p:spPr>
          <a:xfrm>
            <a:off x="501808" y="1939087"/>
            <a:ext cx="2114391" cy="734554"/>
          </a:xfrm>
          <a:prstGeom prst="rect">
            <a:avLst/>
          </a:prstGeom>
          <a:noFill/>
          <a:ln w="38100">
            <a:noFill/>
          </a:ln>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B83242"/>
                </a:solidFill>
                <a:effectLst/>
                <a:uLnTx/>
                <a:uFillTx/>
                <a:latin typeface="Gill Sans MT" panose="020B0502020104020203"/>
                <a:ea typeface="+mn-ea"/>
                <a:cs typeface="+mn-cs"/>
              </a:rPr>
              <a:t>District Name Search: “Coffee”</a:t>
            </a:r>
          </a:p>
        </p:txBody>
      </p:sp>
      <p:pic>
        <p:nvPicPr>
          <p:cNvPr id="6" name="Picture 5">
            <a:extLst>
              <a:ext uri="{FF2B5EF4-FFF2-40B4-BE49-F238E27FC236}">
                <a16:creationId xmlns:a16="http://schemas.microsoft.com/office/drawing/2014/main" id="{FCC14B2D-DAF4-4E52-B67B-AF1AD0E71E84}"/>
              </a:ext>
            </a:extLst>
          </p:cNvPr>
          <p:cNvPicPr>
            <a:picLocks noChangeAspect="1"/>
          </p:cNvPicPr>
          <p:nvPr/>
        </p:nvPicPr>
        <p:blipFill>
          <a:blip r:embed="rId2"/>
          <a:stretch>
            <a:fillRect/>
          </a:stretch>
        </p:blipFill>
        <p:spPr>
          <a:xfrm>
            <a:off x="3007360" y="1463040"/>
            <a:ext cx="6236874" cy="6858000"/>
          </a:xfrm>
          <a:prstGeom prst="rect">
            <a:avLst/>
          </a:prstGeom>
        </p:spPr>
      </p:pic>
      <p:cxnSp>
        <p:nvCxnSpPr>
          <p:cNvPr id="10" name="Straight Arrow Connector 9">
            <a:extLst>
              <a:ext uri="{FF2B5EF4-FFF2-40B4-BE49-F238E27FC236}">
                <a16:creationId xmlns:a16="http://schemas.microsoft.com/office/drawing/2014/main" id="{70BB4292-6EFF-41BF-9010-E4EE400E2E18}"/>
              </a:ext>
            </a:extLst>
          </p:cNvPr>
          <p:cNvCxnSpPr/>
          <p:nvPr/>
        </p:nvCxnSpPr>
        <p:spPr>
          <a:xfrm>
            <a:off x="2225040" y="2560816"/>
            <a:ext cx="2844800" cy="13507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6AE5C90-C67E-4800-97D9-44DD9595C377}"/>
              </a:ext>
            </a:extLst>
          </p:cNvPr>
          <p:cNvSpPr/>
          <p:nvPr/>
        </p:nvSpPr>
        <p:spPr>
          <a:xfrm>
            <a:off x="501809" y="3669772"/>
            <a:ext cx="2114391" cy="151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5F6AD8-96BD-4EBA-ADF6-692695370AEA}"/>
              </a:ext>
            </a:extLst>
          </p:cNvPr>
          <p:cNvSpPr/>
          <p:nvPr/>
        </p:nvSpPr>
        <p:spPr>
          <a:xfrm>
            <a:off x="501809" y="3527427"/>
            <a:ext cx="2022952" cy="1015663"/>
          </a:xfrm>
          <a:prstGeom prst="rect">
            <a:avLst/>
          </a:prstGeom>
        </p:spPr>
        <p:txBody>
          <a:bodyPr wrap="square">
            <a:spAutoFit/>
          </a:bodyPr>
          <a:lstStyle/>
          <a:p>
            <a:pPr lvl="0">
              <a:defRPr/>
            </a:pPr>
            <a:r>
              <a:rPr lang="en-US" sz="2000" dirty="0">
                <a:solidFill>
                  <a:srgbClr val="B83242"/>
                </a:solidFill>
              </a:rPr>
              <a:t>Shows the district’s rate and the state’s rate.</a:t>
            </a:r>
            <a:endParaRPr lang="en-US" sz="2000" dirty="0"/>
          </a:p>
        </p:txBody>
      </p:sp>
      <p:cxnSp>
        <p:nvCxnSpPr>
          <p:cNvPr id="15" name="Straight Arrow Connector 14">
            <a:extLst>
              <a:ext uri="{FF2B5EF4-FFF2-40B4-BE49-F238E27FC236}">
                <a16:creationId xmlns:a16="http://schemas.microsoft.com/office/drawing/2014/main" id="{6278D542-230C-4AC6-AB0C-0CCAE08ED4E5}"/>
              </a:ext>
            </a:extLst>
          </p:cNvPr>
          <p:cNvCxnSpPr/>
          <p:nvPr/>
        </p:nvCxnSpPr>
        <p:spPr>
          <a:xfrm>
            <a:off x="1754585" y="4543090"/>
            <a:ext cx="2817415" cy="12059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5645A87-E532-4BC4-8D84-EF5C00737301}"/>
              </a:ext>
            </a:extLst>
          </p:cNvPr>
          <p:cNvCxnSpPr>
            <a:cxnSpLocks/>
          </p:cNvCxnSpPr>
          <p:nvPr/>
        </p:nvCxnSpPr>
        <p:spPr>
          <a:xfrm>
            <a:off x="1754585" y="4533329"/>
            <a:ext cx="1789023" cy="14380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963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3BF8-ADA3-4614-AD1D-16B0446F5B32}"/>
              </a:ext>
            </a:extLst>
          </p:cNvPr>
          <p:cNvSpPr>
            <a:spLocks noGrp="1"/>
          </p:cNvSpPr>
          <p:nvPr>
            <p:ph type="title"/>
          </p:nvPr>
        </p:nvSpPr>
        <p:spPr/>
        <p:txBody>
          <a:bodyPr>
            <a:normAutofit/>
          </a:bodyPr>
          <a:lstStyle/>
          <a:p>
            <a:r>
              <a:rPr lang="en-US" sz="4400" dirty="0"/>
              <a:t>Current Rankings</a:t>
            </a:r>
          </a:p>
        </p:txBody>
      </p:sp>
      <p:sp>
        <p:nvSpPr>
          <p:cNvPr id="4" name="Text Placeholder 3">
            <a:extLst>
              <a:ext uri="{FF2B5EF4-FFF2-40B4-BE49-F238E27FC236}">
                <a16:creationId xmlns:a16="http://schemas.microsoft.com/office/drawing/2014/main" id="{F92BC1DE-74EA-4B9B-8939-6D2BDDD5785D}"/>
              </a:ext>
            </a:extLst>
          </p:cNvPr>
          <p:cNvSpPr txBox="1">
            <a:spLocks noGrp="1"/>
          </p:cNvSpPr>
          <p:nvPr>
            <p:ph type="body" idx="1"/>
          </p:nvPr>
        </p:nvSpPr>
        <p:spPr>
          <a:xfrm>
            <a:off x="892967" y="1571013"/>
            <a:ext cx="2114391" cy="2888990"/>
          </a:xfrm>
          <a:prstGeom prst="rect">
            <a:avLst/>
          </a:prstGeom>
          <a:noFill/>
          <a:ln w="38100">
            <a:noFill/>
          </a:ln>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2000" dirty="0">
                <a:solidFill>
                  <a:srgbClr val="B83242"/>
                </a:solidFill>
                <a:latin typeface="Gill Sans MT" panose="020B0502020104020203"/>
                <a:ea typeface="+mn-ea"/>
                <a:cs typeface="+mn-cs"/>
              </a:rPr>
              <a:t>Scroll down the page to compare up to 10 schools within the district.</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B83242"/>
                </a:solidFill>
                <a:effectLst/>
                <a:uLnTx/>
                <a:uFillTx/>
                <a:latin typeface="Gill Sans MT" panose="020B0502020104020203"/>
                <a:ea typeface="+mn-ea"/>
                <a:cs typeface="+mn-cs"/>
              </a:rPr>
              <a:t>Additional schools can be searched for using the “School Name”</a:t>
            </a:r>
          </a:p>
          <a:p>
            <a:pPr marL="0" marR="0" lvl="0" indent="0" defTabSz="457200" rtl="0" eaLnBrk="1" fontAlgn="auto" latinLnBrk="0" hangingPunct="1">
              <a:lnSpc>
                <a:spcPct val="100000"/>
              </a:lnSpc>
              <a:spcBef>
                <a:spcPts val="0"/>
              </a:spcBef>
              <a:spcAft>
                <a:spcPts val="0"/>
              </a:spcAft>
              <a:buClrTx/>
              <a:buSzTx/>
              <a:buFontTx/>
              <a:buNone/>
              <a:tabLst/>
              <a:defRPr/>
            </a:pPr>
            <a:r>
              <a:rPr lang="en-US" sz="2000" dirty="0">
                <a:solidFill>
                  <a:srgbClr val="B83242"/>
                </a:solidFill>
                <a:latin typeface="Gill Sans MT" panose="020B0502020104020203"/>
                <a:ea typeface="+mn-ea"/>
                <a:cs typeface="+mn-cs"/>
              </a:rPr>
              <a:t>Search.</a:t>
            </a:r>
            <a:endParaRPr kumimoji="0" lang="en-US" sz="2000" b="0" i="0" u="none" strike="noStrike" kern="1200" cap="none" spc="0" normalizeH="0" baseline="0" noProof="0" dirty="0">
              <a:ln>
                <a:noFill/>
              </a:ln>
              <a:solidFill>
                <a:srgbClr val="B83242"/>
              </a:solidFill>
              <a:effectLst/>
              <a:uLnTx/>
              <a:uFillTx/>
              <a:latin typeface="Gill Sans MT" panose="020B0502020104020203"/>
              <a:ea typeface="+mn-ea"/>
              <a:cs typeface="+mn-cs"/>
            </a:endParaRPr>
          </a:p>
        </p:txBody>
      </p:sp>
      <p:sp>
        <p:nvSpPr>
          <p:cNvPr id="5" name="Rectangle 4">
            <a:extLst>
              <a:ext uri="{FF2B5EF4-FFF2-40B4-BE49-F238E27FC236}">
                <a16:creationId xmlns:a16="http://schemas.microsoft.com/office/drawing/2014/main" id="{582CB119-79FC-4D4C-B91C-EC5B3BC60396}"/>
              </a:ext>
            </a:extLst>
          </p:cNvPr>
          <p:cNvSpPr/>
          <p:nvPr/>
        </p:nvSpPr>
        <p:spPr>
          <a:xfrm>
            <a:off x="847248" y="1518486"/>
            <a:ext cx="2114391" cy="247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37BBB9-2E02-43C8-9A91-3FFC56C7A79F}"/>
              </a:ext>
            </a:extLst>
          </p:cNvPr>
          <p:cNvSpPr/>
          <p:nvPr/>
        </p:nvSpPr>
        <p:spPr>
          <a:xfrm>
            <a:off x="892968" y="3842492"/>
            <a:ext cx="2114391" cy="151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3C7F745-B4C7-44C1-AF45-1B2040BC85E7}"/>
              </a:ext>
            </a:extLst>
          </p:cNvPr>
          <p:cNvPicPr>
            <a:picLocks noChangeAspect="1"/>
          </p:cNvPicPr>
          <p:nvPr/>
        </p:nvPicPr>
        <p:blipFill>
          <a:blip r:embed="rId2"/>
          <a:stretch>
            <a:fillRect/>
          </a:stretch>
        </p:blipFill>
        <p:spPr>
          <a:xfrm>
            <a:off x="3251883" y="1499126"/>
            <a:ext cx="6236874" cy="6858000"/>
          </a:xfrm>
          <a:prstGeom prst="rect">
            <a:avLst/>
          </a:prstGeom>
        </p:spPr>
      </p:pic>
      <p:sp>
        <p:nvSpPr>
          <p:cNvPr id="11" name="Oval 10">
            <a:extLst>
              <a:ext uri="{FF2B5EF4-FFF2-40B4-BE49-F238E27FC236}">
                <a16:creationId xmlns:a16="http://schemas.microsoft.com/office/drawing/2014/main" id="{87144411-B162-48A9-A0B8-F569AD7272AC}"/>
              </a:ext>
            </a:extLst>
          </p:cNvPr>
          <p:cNvSpPr/>
          <p:nvPr/>
        </p:nvSpPr>
        <p:spPr>
          <a:xfrm>
            <a:off x="3251883" y="2865120"/>
            <a:ext cx="2488517" cy="436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15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A68E-53D8-42F0-AF67-0143F2972D5E}"/>
              </a:ext>
            </a:extLst>
          </p:cNvPr>
          <p:cNvSpPr>
            <a:spLocks noGrp="1"/>
          </p:cNvSpPr>
          <p:nvPr>
            <p:ph type="title"/>
          </p:nvPr>
        </p:nvSpPr>
        <p:spPr/>
        <p:txBody>
          <a:bodyPr>
            <a:normAutofit/>
          </a:bodyPr>
          <a:lstStyle/>
          <a:p>
            <a:pPr algn="ctr"/>
            <a:r>
              <a:rPr lang="en-US" dirty="0"/>
              <a:t>Alabama’s Completion Rate as of Dec. </a:t>
            </a:r>
            <a:r>
              <a:rPr lang="en-US"/>
              <a:t>2, </a:t>
            </a:r>
            <a:r>
              <a:rPr lang="en-US" dirty="0"/>
              <a:t>2021</a:t>
            </a:r>
            <a:br>
              <a:rPr lang="en-US" dirty="0"/>
            </a:br>
            <a:endParaRPr lang="en-US" dirty="0"/>
          </a:p>
        </p:txBody>
      </p:sp>
      <p:sp>
        <p:nvSpPr>
          <p:cNvPr id="7" name="Rectangle 6">
            <a:extLst>
              <a:ext uri="{FF2B5EF4-FFF2-40B4-BE49-F238E27FC236}">
                <a16:creationId xmlns:a16="http://schemas.microsoft.com/office/drawing/2014/main" id="{6950E1E4-A031-443E-BBA4-4EA50B2DFF5C}"/>
              </a:ext>
            </a:extLst>
          </p:cNvPr>
          <p:cNvSpPr/>
          <p:nvPr/>
        </p:nvSpPr>
        <p:spPr>
          <a:xfrm>
            <a:off x="8647043" y="1948069"/>
            <a:ext cx="1510748" cy="258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707496B-9DE6-4458-B704-FDA205EB3CBF}"/>
              </a:ext>
            </a:extLst>
          </p:cNvPr>
          <p:cNvSpPr/>
          <p:nvPr/>
        </p:nvSpPr>
        <p:spPr>
          <a:xfrm>
            <a:off x="8199783" y="3607904"/>
            <a:ext cx="1739347" cy="78850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E78AB28-CA2F-4F6E-ABA3-167A5266AA54}"/>
              </a:ext>
            </a:extLst>
          </p:cNvPr>
          <p:cNvPicPr>
            <a:picLocks noGrp="1" noChangeAspect="1"/>
          </p:cNvPicPr>
          <p:nvPr>
            <p:ph idx="1"/>
          </p:nvPr>
        </p:nvPicPr>
        <p:blipFill>
          <a:blip r:embed="rId2"/>
          <a:stretch>
            <a:fillRect/>
          </a:stretch>
        </p:blipFill>
        <p:spPr>
          <a:xfrm>
            <a:off x="789885" y="1701354"/>
            <a:ext cx="10612229" cy="5156646"/>
          </a:xfrm>
          <a:prstGeom prst="rect">
            <a:avLst/>
          </a:prstGeom>
        </p:spPr>
      </p:pic>
    </p:spTree>
    <p:extLst>
      <p:ext uri="{BB962C8B-B14F-4D97-AF65-F5344CB8AC3E}">
        <p14:creationId xmlns:p14="http://schemas.microsoft.com/office/powerpoint/2010/main" val="52444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p:nvPr/>
        </p:nvSpPr>
        <p:spPr>
          <a:xfrm>
            <a:off x="0" y="116700"/>
            <a:ext cx="12191999" cy="553600"/>
          </a:xfrm>
          <a:prstGeom prst="rect">
            <a:avLst/>
          </a:prstGeom>
          <a:noFill/>
          <a:ln>
            <a:noFill/>
          </a:ln>
        </p:spPr>
        <p:txBody>
          <a:bodyPr spcFirstLastPara="1" wrap="square" lIns="43667" tIns="43667" rIns="43667" bIns="436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2900"/>
              <a:buFontTx/>
              <a:buNone/>
              <a:tabLst/>
              <a:defRPr/>
            </a:pPr>
            <a:r>
              <a:rPr kumimoji="0" lang="en" sz="4267" b="0" i="0" u="none" strike="noStrike" kern="0" cap="none" spc="0" normalizeH="0" baseline="0" noProof="0" dirty="0">
                <a:ln>
                  <a:noFill/>
                </a:ln>
                <a:solidFill>
                  <a:srgbClr val="000000"/>
                </a:solidFill>
                <a:effectLst/>
                <a:uLnTx/>
                <a:uFillTx/>
                <a:latin typeface="Times New Roman" panose="02020603050405020304" pitchFamily="18" charset="0"/>
                <a:ea typeface="Lato"/>
                <a:cs typeface="Times New Roman" panose="02020603050405020304" pitchFamily="18" charset="0"/>
                <a:sym typeface="Arial"/>
              </a:rPr>
              <a:t>FAFSA COMPLETION IN ALABAMA</a:t>
            </a:r>
          </a:p>
        </p:txBody>
      </p:sp>
      <p:sp>
        <p:nvSpPr>
          <p:cNvPr id="83" name="Shape 83"/>
          <p:cNvSpPr/>
          <p:nvPr/>
        </p:nvSpPr>
        <p:spPr>
          <a:xfrm>
            <a:off x="0" y="756400"/>
            <a:ext cx="12139600" cy="117600"/>
          </a:xfrm>
          <a:prstGeom prst="rect">
            <a:avLst/>
          </a:prstGeom>
          <a:solidFill>
            <a:srgbClr val="B93141"/>
          </a:solidFill>
          <a:ln w="9525" cap="flat" cmpd="sng">
            <a:solidFill>
              <a:srgbClr val="B9314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146" name="Picture 2" descr="page4image41212288">
            <a:extLst>
              <a:ext uri="{FF2B5EF4-FFF2-40B4-BE49-F238E27FC236}">
                <a16:creationId xmlns:a16="http://schemas.microsoft.com/office/drawing/2014/main" id="{ECE23ADC-9E37-FF4A-9A0C-B382BE81E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0391"/>
            <a:ext cx="1913467" cy="13546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9">
            <a:extLst>
              <a:ext uri="{FF2B5EF4-FFF2-40B4-BE49-F238E27FC236}">
                <a16:creationId xmlns:a16="http://schemas.microsoft.com/office/drawing/2014/main" id="{65E4FD9E-47EB-2945-94B1-32CFDA9E9623}"/>
              </a:ext>
            </a:extLst>
          </p:cNvPr>
          <p:cNvSpPr txBox="1"/>
          <p:nvPr/>
        </p:nvSpPr>
        <p:spPr>
          <a:xfrm>
            <a:off x="3651081" y="4775647"/>
            <a:ext cx="4889838" cy="923330"/>
          </a:xfrm>
          <a:prstGeom prst="rect">
            <a:avLst/>
          </a:prstGeom>
        </p:spPr>
        <p:txBody>
          <a:bodyPr lIns="0" tIns="0" rIns="0" bIns="0" rtlCol="0" anchor="t">
            <a:spAutoFit/>
          </a:bodyPr>
          <a:lstStyle/>
          <a:p>
            <a:pPr marL="0" marR="0" lvl="0" indent="0" algn="ctr" defTabSz="457200" rtl="0" eaLnBrk="1" fontAlgn="auto" latinLnBrk="0" hangingPunct="1">
              <a:lnSpc>
                <a:spcPts val="3601"/>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10101"/>
                </a:solidFill>
                <a:effectLst/>
                <a:uLnTx/>
                <a:uFillTx/>
                <a:latin typeface="Garamond" panose="02020404030301010803"/>
                <a:ea typeface="+mn-ea"/>
                <a:cs typeface="+mn-cs"/>
              </a:rPr>
              <a:t>IN FAFSA COMPLETION </a:t>
            </a:r>
          </a:p>
          <a:p>
            <a:pPr marL="0" marR="0" lvl="0" indent="0" algn="ctr" defTabSz="457200" rtl="0" eaLnBrk="1" fontAlgn="auto" latinLnBrk="0" hangingPunct="1">
              <a:lnSpc>
                <a:spcPts val="3601"/>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10101"/>
                </a:solidFill>
                <a:effectLst/>
                <a:uLnTx/>
                <a:uFillTx/>
                <a:latin typeface="Garamond" panose="02020404030301010803"/>
                <a:ea typeface="+mn-ea"/>
                <a:cs typeface="+mn-cs"/>
              </a:rPr>
              <a:t>AROUND THE COUNTRY</a:t>
            </a:r>
          </a:p>
        </p:txBody>
      </p:sp>
      <p:sp>
        <p:nvSpPr>
          <p:cNvPr id="8" name="TextBox 10">
            <a:extLst>
              <a:ext uri="{FF2B5EF4-FFF2-40B4-BE49-F238E27FC236}">
                <a16:creationId xmlns:a16="http://schemas.microsoft.com/office/drawing/2014/main" id="{FBED01BB-092F-BC49-BE23-F55D0AF0AD32}"/>
              </a:ext>
            </a:extLst>
          </p:cNvPr>
          <p:cNvSpPr txBox="1"/>
          <p:nvPr/>
        </p:nvSpPr>
        <p:spPr>
          <a:xfrm>
            <a:off x="597877" y="1393474"/>
            <a:ext cx="10996246" cy="4071051"/>
          </a:xfrm>
          <a:prstGeom prst="rect">
            <a:avLst/>
          </a:prstGeom>
        </p:spPr>
        <p:txBody>
          <a:bodyPr wrap="square" lIns="0" tIns="0" rIns="0" bIns="0" rtlCol="0" anchor="t">
            <a:spAutoFit/>
          </a:bodyPr>
          <a:lstStyle/>
          <a:p>
            <a:pPr marL="0" marR="0" lvl="0" indent="0" algn="ctr" defTabSz="457200" rtl="0" eaLnBrk="1" fontAlgn="auto" latinLnBrk="0" hangingPunct="1">
              <a:lnSpc>
                <a:spcPts val="33393"/>
              </a:lnSpc>
              <a:spcBef>
                <a:spcPts val="0"/>
              </a:spcBef>
              <a:spcAft>
                <a:spcPts val="0"/>
              </a:spcAft>
              <a:buClrTx/>
              <a:buSzTx/>
              <a:buFontTx/>
              <a:buNone/>
              <a:tabLst/>
              <a:defRPr/>
            </a:pPr>
            <a:r>
              <a:rPr kumimoji="0" lang="en-US" sz="20200" b="0" i="0" u="none" strike="noStrike" kern="1200" cap="none" spc="0" normalizeH="0" baseline="0" noProof="0" dirty="0">
                <a:ln>
                  <a:noFill/>
                </a:ln>
                <a:solidFill>
                  <a:srgbClr val="000000"/>
                </a:solidFill>
                <a:effectLst/>
                <a:uLnTx/>
                <a:uFillTx/>
                <a:latin typeface="Garamond" panose="02020404030301010803"/>
                <a:ea typeface="+mn-ea"/>
                <a:cs typeface="+mn-cs"/>
              </a:rPr>
              <a:t>#28</a:t>
            </a:r>
          </a:p>
        </p:txBody>
      </p:sp>
      <p:sp>
        <p:nvSpPr>
          <p:cNvPr id="9" name="TextBox 8">
            <a:extLst>
              <a:ext uri="{FF2B5EF4-FFF2-40B4-BE49-F238E27FC236}">
                <a16:creationId xmlns:a16="http://schemas.microsoft.com/office/drawing/2014/main" id="{1ABEF560-7911-4E44-87E3-4A6AAFC326D1}"/>
              </a:ext>
            </a:extLst>
          </p:cNvPr>
          <p:cNvSpPr txBox="1"/>
          <p:nvPr/>
        </p:nvSpPr>
        <p:spPr>
          <a:xfrm>
            <a:off x="0" y="1805354"/>
            <a:ext cx="12192000" cy="1010598"/>
          </a:xfrm>
          <a:prstGeom prst="rect">
            <a:avLst/>
          </a:prstGeom>
        </p:spPr>
        <p:txBody>
          <a:bodyPr wrap="square" lIns="0" tIns="0" rIns="0" bIns="0" rtlCol="0" anchor="t">
            <a:spAutoFit/>
          </a:bodyPr>
          <a:lstStyle/>
          <a:p>
            <a:pPr marL="0" marR="0" lvl="0" indent="0" algn="ctr" defTabSz="457200" rtl="0" eaLnBrk="1" fontAlgn="auto" latinLnBrk="0" hangingPunct="1">
              <a:lnSpc>
                <a:spcPts val="8258"/>
              </a:lnSpc>
              <a:spcBef>
                <a:spcPts val="0"/>
              </a:spcBef>
              <a:spcAft>
                <a:spcPts val="0"/>
              </a:spcAft>
              <a:buClrTx/>
              <a:buSzTx/>
              <a:buFontTx/>
              <a:buNone/>
              <a:tabLst/>
              <a:defRPr/>
            </a:pPr>
            <a:r>
              <a:rPr kumimoji="0" lang="en-US" sz="5200" b="0" i="0" u="none" strike="noStrike" kern="1200" cap="none" spc="0" normalizeH="0" baseline="0" noProof="0" dirty="0">
                <a:ln>
                  <a:noFill/>
                </a:ln>
                <a:solidFill>
                  <a:srgbClr val="010101"/>
                </a:solidFill>
                <a:effectLst/>
                <a:uLnTx/>
                <a:uFillTx/>
                <a:latin typeface="Garamond" panose="02020404030301010803"/>
                <a:ea typeface="+mn-ea"/>
                <a:cs typeface="+mn-cs"/>
              </a:rPr>
              <a:t>ALABAMA IS</a:t>
            </a:r>
          </a:p>
        </p:txBody>
      </p:sp>
    </p:spTree>
    <p:extLst>
      <p:ext uri="{BB962C8B-B14F-4D97-AF65-F5344CB8AC3E}">
        <p14:creationId xmlns:p14="http://schemas.microsoft.com/office/powerpoint/2010/main" val="280594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lstStyle/>
          <a:p>
            <a:pPr algn="ctr"/>
            <a:r>
              <a:rPr lang="en-US" b="1" dirty="0">
                <a:solidFill>
                  <a:schemeClr val="bg1"/>
                </a:solidFill>
              </a:rPr>
              <a:t>Important information </a:t>
            </a:r>
            <a:br>
              <a:rPr lang="en-US" b="1" dirty="0">
                <a:solidFill>
                  <a:schemeClr val="bg1"/>
                </a:solidFill>
              </a:rPr>
            </a:br>
            <a:r>
              <a:rPr lang="en-US" b="1" dirty="0">
                <a:solidFill>
                  <a:schemeClr val="bg1"/>
                </a:solidFill>
              </a:rPr>
              <a:t>about the portal</a:t>
            </a:r>
          </a:p>
        </p:txBody>
      </p:sp>
      <p:sp>
        <p:nvSpPr>
          <p:cNvPr id="5" name="Content Placeholder 4"/>
          <p:cNvSpPr>
            <a:spLocks noGrp="1"/>
          </p:cNvSpPr>
          <p:nvPr>
            <p:ph idx="1"/>
          </p:nvPr>
        </p:nvSpPr>
        <p:spPr>
          <a:xfrm>
            <a:off x="1451579" y="2015732"/>
            <a:ext cx="9603275" cy="4037749"/>
          </a:xfrm>
        </p:spPr>
        <p:txBody>
          <a:bodyPr>
            <a:normAutofit/>
          </a:bodyPr>
          <a:lstStyle/>
          <a:p>
            <a:r>
              <a:rPr lang="en-US" sz="2400" dirty="0"/>
              <a:t>Updated weekly for most of the school year.</a:t>
            </a:r>
          </a:p>
          <a:p>
            <a:r>
              <a:rPr lang="en-US" sz="2400" dirty="0"/>
              <a:t>All personally-identifying information from USDE removed and resulting database accessible by authorized users is stored on separate secure server.</a:t>
            </a:r>
          </a:p>
          <a:p>
            <a:r>
              <a:rPr lang="en-US" sz="2400" dirty="0"/>
              <a:t>Finds the first error reported for any FAFSA application and reports that.  Other errors may exist.</a:t>
            </a:r>
          </a:p>
          <a:p>
            <a:r>
              <a:rPr lang="en-US" sz="2400" dirty="0"/>
              <a:t>When searching by “FAFSA Status,” the “No-Match” refers to students who haven’t done anything at all.</a:t>
            </a:r>
          </a:p>
          <a:p>
            <a:pPr marL="0" indent="0">
              <a:buNone/>
            </a:pPr>
            <a:endParaRPr lang="en-US" sz="2400" dirty="0"/>
          </a:p>
          <a:p>
            <a:endParaRPr lang="en-US" sz="2400" dirty="0"/>
          </a:p>
          <a:p>
            <a:pPr marL="0" indent="0">
              <a:buNone/>
            </a:pPr>
            <a:endParaRPr lang="en-US" sz="2400" dirty="0"/>
          </a:p>
          <a:p>
            <a:endParaRPr lang="en-US" dirty="0"/>
          </a:p>
          <a:p>
            <a:pPr marL="0" indent="0">
              <a:buNone/>
            </a:pPr>
            <a:endParaRPr lang="en-US" dirty="0"/>
          </a:p>
        </p:txBody>
      </p:sp>
    </p:spTree>
    <p:extLst>
      <p:ext uri="{BB962C8B-B14F-4D97-AF65-F5344CB8AC3E}">
        <p14:creationId xmlns:p14="http://schemas.microsoft.com/office/powerpoint/2010/main" val="370574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lstStyle/>
          <a:p>
            <a:pPr algn="ctr"/>
            <a:r>
              <a:rPr lang="en-US" b="1" dirty="0">
                <a:solidFill>
                  <a:schemeClr val="bg1"/>
                </a:solidFill>
              </a:rPr>
              <a:t>Important Notes </a:t>
            </a:r>
            <a:br>
              <a:rPr lang="en-US" b="1" dirty="0">
                <a:solidFill>
                  <a:schemeClr val="bg1"/>
                </a:solidFill>
              </a:rPr>
            </a:br>
            <a:r>
              <a:rPr lang="en-US" b="1" dirty="0">
                <a:solidFill>
                  <a:schemeClr val="bg1"/>
                </a:solidFill>
              </a:rPr>
              <a:t>About the Portal</a:t>
            </a:r>
          </a:p>
        </p:txBody>
      </p:sp>
      <p:sp>
        <p:nvSpPr>
          <p:cNvPr id="5" name="Content Placeholder 4"/>
          <p:cNvSpPr>
            <a:spLocks noGrp="1"/>
          </p:cNvSpPr>
          <p:nvPr>
            <p:ph idx="1"/>
          </p:nvPr>
        </p:nvSpPr>
        <p:spPr>
          <a:xfrm>
            <a:off x="1451579" y="2015732"/>
            <a:ext cx="9603275" cy="4037749"/>
          </a:xfrm>
        </p:spPr>
        <p:txBody>
          <a:bodyPr>
            <a:normAutofit/>
          </a:bodyPr>
          <a:lstStyle/>
          <a:p>
            <a:r>
              <a:rPr lang="en-US" b="1" dirty="0"/>
              <a:t>Missing Students</a:t>
            </a:r>
            <a:r>
              <a:rPr lang="en-US" dirty="0"/>
              <a:t>: </a:t>
            </a:r>
          </a:p>
          <a:p>
            <a:pPr marL="971550" lvl="1" indent="-514350">
              <a:buFont typeface="+mj-lt"/>
              <a:buAutoNum type="romanUcPeriod"/>
            </a:pPr>
            <a:r>
              <a:rPr lang="en-US" dirty="0"/>
              <a:t>First, compare the student’s SS# on PowerSchool with what’s on FAFSA.</a:t>
            </a:r>
          </a:p>
          <a:p>
            <a:pPr marL="971550" lvl="1" indent="-514350">
              <a:buFont typeface="+mj-lt"/>
              <a:buAutoNum type="romanUcPeriod"/>
            </a:pPr>
            <a:r>
              <a:rPr lang="en-US" dirty="0"/>
              <a:t>Via email send a </a:t>
            </a:r>
            <a:r>
              <a:rPr lang="en-US" dirty="0">
                <a:solidFill>
                  <a:srgbClr val="FF0000"/>
                </a:solidFill>
              </a:rPr>
              <a:t>password protected </a:t>
            </a:r>
            <a:r>
              <a:rPr lang="en-US" dirty="0"/>
              <a:t>Excel file to </a:t>
            </a:r>
            <a:r>
              <a:rPr lang="en-US" dirty="0">
                <a:solidFill>
                  <a:srgbClr val="0070C0"/>
                </a:solidFill>
                <a:hlinkClick r:id="rId3"/>
              </a:rPr>
              <a:t>fafsa@ache.edu</a:t>
            </a:r>
            <a:r>
              <a:rPr lang="en-US" dirty="0"/>
              <a:t> with the following fields (school district, school name, student’s last name, student’s first name, date of birth, social security number.)</a:t>
            </a:r>
          </a:p>
          <a:p>
            <a:pPr marL="971550" lvl="1" indent="-514350">
              <a:buFont typeface="+mj-lt"/>
              <a:buAutoNum type="romanUcPeriod"/>
            </a:pPr>
            <a:r>
              <a:rPr lang="en-US" dirty="0"/>
              <a:t>Contact Ms. Nikesha Ross (334.353.1159) for more information.</a:t>
            </a:r>
          </a:p>
          <a:p>
            <a:pPr marL="457200" lvl="1" indent="0">
              <a:buNone/>
            </a:pPr>
            <a:endParaRPr lang="en-US" dirty="0"/>
          </a:p>
          <a:p>
            <a:r>
              <a:rPr lang="en-US" b="1" dirty="0"/>
              <a:t>Training</a:t>
            </a:r>
            <a:r>
              <a:rPr lang="en-US" dirty="0"/>
              <a:t>:  Virtual or on-site training can be provided with ample notice.  Contact Ron Leonard (334.242.2211) for more information.</a:t>
            </a:r>
          </a:p>
          <a:p>
            <a:pPr marL="0" indent="0">
              <a:buNone/>
            </a:pPr>
            <a:endParaRPr lang="en-US" sz="2400" dirty="0"/>
          </a:p>
          <a:p>
            <a:endParaRPr lang="en-US" sz="2400" dirty="0"/>
          </a:p>
          <a:p>
            <a:pPr marL="0" indent="0">
              <a:buNone/>
            </a:pPr>
            <a:endParaRPr lang="en-US" sz="2400" dirty="0"/>
          </a:p>
          <a:p>
            <a:endParaRPr lang="en-US" dirty="0"/>
          </a:p>
          <a:p>
            <a:pPr marL="0" indent="0">
              <a:buNone/>
            </a:pPr>
            <a:endParaRPr lang="en-US" dirty="0"/>
          </a:p>
        </p:txBody>
      </p:sp>
    </p:spTree>
    <p:extLst>
      <p:ext uri="{BB962C8B-B14F-4D97-AF65-F5344CB8AC3E}">
        <p14:creationId xmlns:p14="http://schemas.microsoft.com/office/powerpoint/2010/main" val="245178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656A-A334-4E9C-AF37-412B12272335}"/>
              </a:ext>
            </a:extLst>
          </p:cNvPr>
          <p:cNvSpPr>
            <a:spLocks noGrp="1"/>
          </p:cNvSpPr>
          <p:nvPr>
            <p:ph type="title"/>
          </p:nvPr>
        </p:nvSpPr>
        <p:spPr/>
        <p:txBody>
          <a:bodyPr/>
          <a:lstStyle/>
          <a:p>
            <a:pPr algn="ctr"/>
            <a:r>
              <a:rPr lang="en-US" dirty="0"/>
              <a:t>Future Features and Functionality</a:t>
            </a:r>
          </a:p>
        </p:txBody>
      </p:sp>
      <p:pic>
        <p:nvPicPr>
          <p:cNvPr id="1027" name="Picture 9" descr="Text&#10;&#10;Description automatically generated with low confidence">
            <a:extLst>
              <a:ext uri="{FF2B5EF4-FFF2-40B4-BE49-F238E27FC236}">
                <a16:creationId xmlns:a16="http://schemas.microsoft.com/office/drawing/2014/main" id="{34F7CD8C-6D75-46A7-AFB2-10B2D00BA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891" y="1969162"/>
            <a:ext cx="10072650" cy="408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216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6000" dirty="0"/>
              <a:t>ACHE Contacts</a:t>
            </a:r>
          </a:p>
        </p:txBody>
      </p:sp>
      <p:sp>
        <p:nvSpPr>
          <p:cNvPr id="8" name="Text Placeholder 7"/>
          <p:cNvSpPr>
            <a:spLocks noGrp="1"/>
          </p:cNvSpPr>
          <p:nvPr>
            <p:ph type="body" idx="1"/>
          </p:nvPr>
        </p:nvSpPr>
        <p:spPr/>
        <p:txBody>
          <a:bodyPr>
            <a:normAutofit/>
          </a:bodyPr>
          <a:lstStyle/>
          <a:p>
            <a:r>
              <a:rPr lang="en-US" sz="3200" dirty="0"/>
              <a:t>Ron </a:t>
            </a:r>
            <a:r>
              <a:rPr lang="en-US" sz="3200" dirty="0" err="1"/>
              <a:t>leonard</a:t>
            </a:r>
            <a:endParaRPr lang="en-US" sz="3200" dirty="0"/>
          </a:p>
        </p:txBody>
      </p:sp>
      <p:sp>
        <p:nvSpPr>
          <p:cNvPr id="9" name="Content Placeholder 8"/>
          <p:cNvSpPr>
            <a:spLocks noGrp="1"/>
          </p:cNvSpPr>
          <p:nvPr>
            <p:ph sz="half" idx="2"/>
          </p:nvPr>
        </p:nvSpPr>
        <p:spPr/>
        <p:txBody>
          <a:bodyPr>
            <a:normAutofit/>
          </a:bodyPr>
          <a:lstStyle/>
          <a:p>
            <a:r>
              <a:rPr lang="en-US" sz="2800" dirty="0"/>
              <a:t>Email: </a:t>
            </a:r>
            <a:r>
              <a:rPr lang="en-US" sz="2800" dirty="0">
                <a:hlinkClick r:id="rId3"/>
              </a:rPr>
              <a:t>fafsa@ache.edu</a:t>
            </a:r>
            <a:endParaRPr lang="en-US" sz="2800" dirty="0"/>
          </a:p>
          <a:p>
            <a:r>
              <a:rPr lang="en-US" sz="2800" dirty="0"/>
              <a:t>Phone: 334.242.2211	</a:t>
            </a:r>
          </a:p>
        </p:txBody>
      </p:sp>
      <p:sp>
        <p:nvSpPr>
          <p:cNvPr id="10" name="Text Placeholder 9"/>
          <p:cNvSpPr>
            <a:spLocks noGrp="1"/>
          </p:cNvSpPr>
          <p:nvPr>
            <p:ph type="body" sz="quarter" idx="3"/>
          </p:nvPr>
        </p:nvSpPr>
        <p:spPr/>
        <p:txBody>
          <a:bodyPr>
            <a:normAutofit/>
          </a:bodyPr>
          <a:lstStyle/>
          <a:p>
            <a:r>
              <a:rPr lang="en-US" sz="3200" dirty="0"/>
              <a:t>Nikesha Ross</a:t>
            </a:r>
          </a:p>
        </p:txBody>
      </p:sp>
      <p:sp>
        <p:nvSpPr>
          <p:cNvPr id="11" name="Content Placeholder 10"/>
          <p:cNvSpPr>
            <a:spLocks noGrp="1"/>
          </p:cNvSpPr>
          <p:nvPr>
            <p:ph sz="quarter" idx="4"/>
          </p:nvPr>
        </p:nvSpPr>
        <p:spPr/>
        <p:txBody>
          <a:bodyPr>
            <a:normAutofit/>
          </a:bodyPr>
          <a:lstStyle/>
          <a:p>
            <a:r>
              <a:rPr lang="en-US" sz="2800" dirty="0"/>
              <a:t>Email: </a:t>
            </a:r>
            <a:r>
              <a:rPr lang="en-US" sz="2800" dirty="0">
                <a:hlinkClick r:id="rId3"/>
              </a:rPr>
              <a:t>fafsa@ache.edu</a:t>
            </a:r>
            <a:endParaRPr lang="en-US" sz="2800" dirty="0"/>
          </a:p>
          <a:p>
            <a:r>
              <a:rPr lang="en-US" sz="2800" dirty="0"/>
              <a:t>Phone: 334.353.1159</a:t>
            </a:r>
          </a:p>
        </p:txBody>
      </p:sp>
    </p:spTree>
    <p:extLst>
      <p:ext uri="{BB962C8B-B14F-4D97-AF65-F5344CB8AC3E}">
        <p14:creationId xmlns:p14="http://schemas.microsoft.com/office/powerpoint/2010/main" val="4075599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7196" y="2183569"/>
            <a:ext cx="5477608" cy="18620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black"/>
                </a:solidFill>
                <a:effectLst/>
                <a:uLnTx/>
                <a:uFillTx/>
                <a:latin typeface="Gill Sans MT" panose="020B0502020104020203"/>
                <a:ea typeface="+mn-ea"/>
                <a:cs typeface="+mn-cs"/>
              </a:rPr>
              <a:t>The End</a:t>
            </a:r>
          </a:p>
        </p:txBody>
      </p:sp>
    </p:spTree>
    <p:extLst>
      <p:ext uri="{BB962C8B-B14F-4D97-AF65-F5344CB8AC3E}">
        <p14:creationId xmlns:p14="http://schemas.microsoft.com/office/powerpoint/2010/main" val="649372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B8BDC-2FA5-4904-AC53-EE15C2E94F4C}"/>
              </a:ext>
            </a:extLst>
          </p:cNvPr>
          <p:cNvSpPr>
            <a:spLocks noGrp="1"/>
          </p:cNvSpPr>
          <p:nvPr>
            <p:ph type="title"/>
          </p:nvPr>
        </p:nvSpPr>
        <p:spPr/>
        <p:txBody>
          <a:bodyPr>
            <a:normAutofit/>
          </a:bodyPr>
          <a:lstStyle/>
          <a:p>
            <a:endParaRPr lang="en-US" sz="4400" dirty="0"/>
          </a:p>
        </p:txBody>
      </p:sp>
      <p:sp>
        <p:nvSpPr>
          <p:cNvPr id="3" name="Text Placeholder 2">
            <a:extLst>
              <a:ext uri="{FF2B5EF4-FFF2-40B4-BE49-F238E27FC236}">
                <a16:creationId xmlns:a16="http://schemas.microsoft.com/office/drawing/2014/main" id="{DD485431-DBC1-4D44-8FD4-A15BD67F1C25}"/>
              </a:ext>
            </a:extLst>
          </p:cNvPr>
          <p:cNvSpPr>
            <a:spLocks noGrp="1"/>
          </p:cNvSpPr>
          <p:nvPr>
            <p:ph type="body" idx="1"/>
          </p:nvPr>
        </p:nvSpPr>
        <p:spPr>
          <a:xfrm>
            <a:off x="892969" y="1830585"/>
            <a:ext cx="10406000" cy="2355335"/>
          </a:xfrm>
        </p:spPr>
        <p:txBody>
          <a:bodyPr>
            <a:normAutofit lnSpcReduction="10000"/>
          </a:bodyPr>
          <a:lstStyle/>
          <a:p>
            <a:pPr marL="160863" indent="0" algn="ctr">
              <a:buNone/>
            </a:pPr>
            <a:r>
              <a:rPr lang="en-US" sz="5400" b="1" dirty="0"/>
              <a:t>FAFSA Completion Portal</a:t>
            </a:r>
          </a:p>
          <a:p>
            <a:pPr marL="160863" indent="0" algn="ctr">
              <a:buNone/>
            </a:pPr>
            <a:r>
              <a:rPr lang="en-US" sz="4000" dirty="0"/>
              <a:t>Local Access Manager (LAM) View</a:t>
            </a:r>
          </a:p>
        </p:txBody>
      </p:sp>
    </p:spTree>
    <p:extLst>
      <p:ext uri="{BB962C8B-B14F-4D97-AF65-F5344CB8AC3E}">
        <p14:creationId xmlns:p14="http://schemas.microsoft.com/office/powerpoint/2010/main" val="365039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p:nvPr/>
        </p:nvSpPr>
        <p:spPr>
          <a:xfrm>
            <a:off x="0" y="116700"/>
            <a:ext cx="12191999" cy="553600"/>
          </a:xfrm>
          <a:prstGeom prst="rect">
            <a:avLst/>
          </a:prstGeom>
          <a:noFill/>
          <a:ln>
            <a:noFill/>
          </a:ln>
        </p:spPr>
        <p:txBody>
          <a:bodyPr spcFirstLastPara="1" wrap="square" lIns="43667" tIns="43667" rIns="43667" bIns="436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2900"/>
              <a:buFontTx/>
              <a:buNone/>
              <a:tabLst/>
              <a:defRPr/>
            </a:pPr>
            <a:r>
              <a:rPr kumimoji="0" lang="en" sz="4267" b="0" i="0" u="none" strike="noStrike" kern="0" cap="none" spc="0" normalizeH="0" baseline="0" noProof="0" dirty="0">
                <a:ln>
                  <a:noFill/>
                </a:ln>
                <a:solidFill>
                  <a:srgbClr val="000000"/>
                </a:solidFill>
                <a:effectLst/>
                <a:uLnTx/>
                <a:uFillTx/>
                <a:latin typeface="Times New Roman" panose="02020603050405020304" pitchFamily="18" charset="0"/>
                <a:ea typeface="Lato"/>
                <a:cs typeface="Times New Roman" panose="02020603050405020304" pitchFamily="18" charset="0"/>
                <a:sym typeface="Arial"/>
              </a:rPr>
              <a:t>THE IMPORTANCE OF FAFSA</a:t>
            </a:r>
          </a:p>
        </p:txBody>
      </p:sp>
      <p:sp>
        <p:nvSpPr>
          <p:cNvPr id="83" name="Shape 83"/>
          <p:cNvSpPr/>
          <p:nvPr/>
        </p:nvSpPr>
        <p:spPr>
          <a:xfrm>
            <a:off x="0" y="756400"/>
            <a:ext cx="12139600" cy="117600"/>
          </a:xfrm>
          <a:prstGeom prst="rect">
            <a:avLst/>
          </a:prstGeom>
          <a:solidFill>
            <a:srgbClr val="B93141"/>
          </a:solidFill>
          <a:ln w="9525" cap="flat" cmpd="sng">
            <a:solidFill>
              <a:srgbClr val="B8314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dirty="0">
              <a:ln>
                <a:noFill/>
              </a:ln>
              <a:solidFill>
                <a:srgbClr val="000000"/>
              </a:solidFill>
              <a:effectLst/>
              <a:highlight>
                <a:srgbClr val="CC6600"/>
              </a:highlight>
              <a:uLnTx/>
              <a:uFillTx/>
              <a:latin typeface="Arial"/>
              <a:ea typeface="Arial"/>
              <a:cs typeface="Arial"/>
              <a:sym typeface="Arial"/>
            </a:endParaRPr>
          </a:p>
        </p:txBody>
      </p:sp>
      <p:sp>
        <p:nvSpPr>
          <p:cNvPr id="6" name="Shape 90">
            <a:extLst>
              <a:ext uri="{FF2B5EF4-FFF2-40B4-BE49-F238E27FC236}">
                <a16:creationId xmlns:a16="http://schemas.microsoft.com/office/drawing/2014/main" id="{CB518852-7FBF-3C44-B53A-B30D49580B15}"/>
              </a:ext>
            </a:extLst>
          </p:cNvPr>
          <p:cNvSpPr/>
          <p:nvPr/>
        </p:nvSpPr>
        <p:spPr>
          <a:xfrm>
            <a:off x="736600" y="1354667"/>
            <a:ext cx="10621211" cy="4612996"/>
          </a:xfrm>
          <a:prstGeom prst="rect">
            <a:avLst/>
          </a:prstGeom>
          <a:noFill/>
          <a:ln>
            <a:noFill/>
          </a:ln>
        </p:spPr>
        <p:txBody>
          <a:bodyPr spcFirstLastPara="1" wrap="square" lIns="39267" tIns="39267" rIns="39267" bIns="39267" anchor="t" anchorCtr="0">
            <a:noAutofit/>
          </a:bodyPr>
          <a:lstStyle/>
          <a:p>
            <a:pPr marL="0" marR="0" lvl="0" indent="0" algn="l" defTabSz="1219170" rtl="0" eaLnBrk="1" fontAlgn="auto" latinLnBrk="0" hangingPunct="1">
              <a:lnSpc>
                <a:spcPct val="120000"/>
              </a:lnSpc>
              <a:spcBef>
                <a:spcPts val="0"/>
              </a:spcBef>
              <a:spcAft>
                <a:spcPts val="0"/>
              </a:spcAft>
              <a:buClr>
                <a:srgbClr val="000000"/>
              </a:buClr>
              <a:buSzPts val="1900"/>
              <a:buFontTx/>
              <a:buNone/>
              <a:tabLst/>
              <a:defRPr/>
            </a:pPr>
            <a:r>
              <a:rPr kumimoji="0" lang="en" sz="3600" b="0" i="1" u="none" strike="noStrike" kern="0" cap="none" spc="0" normalizeH="0" baseline="0" noProof="0" dirty="0">
                <a:ln>
                  <a:noFill/>
                </a:ln>
                <a:solidFill>
                  <a:srgbClr val="53585F"/>
                </a:solidFill>
                <a:effectLst/>
                <a:uLnTx/>
                <a:uFillTx/>
                <a:latin typeface="Times New Roman" panose="02020603050405020304" pitchFamily="18" charset="0"/>
                <a:ea typeface="+mn-ea"/>
                <a:cs typeface="Times New Roman" panose="02020603050405020304" pitchFamily="18" charset="0"/>
                <a:sym typeface="Arial"/>
              </a:rPr>
              <a:t>OPPORTUNITIES</a:t>
            </a:r>
          </a:p>
          <a:p>
            <a:pPr marL="457189" indent="-457189" defTabSz="1219170">
              <a:lnSpc>
                <a:spcPct val="120000"/>
              </a:lnSpc>
              <a:buClr>
                <a:srgbClr val="000000"/>
              </a:buClr>
              <a:buSzPts val="1900"/>
              <a:buFont typeface="Arial"/>
              <a:buChar char="•"/>
              <a:defRPr/>
            </a:pPr>
            <a:r>
              <a:rPr lang="en-US" sz="3600" kern="0" dirty="0">
                <a:solidFill>
                  <a:srgbClr val="53585F"/>
                </a:solidFill>
                <a:latin typeface="Times New Roman" panose="02020603050405020304" pitchFamily="18" charset="0"/>
                <a:cs typeface="Times New Roman" panose="02020603050405020304" pitchFamily="18" charset="0"/>
              </a:rPr>
              <a:t>FAFSA completion is strongly associated with positive increases in postsecondary enrollment, persistence, and attainment</a:t>
            </a:r>
            <a:endParaRPr lang="en" sz="3600" kern="0" dirty="0">
              <a:solidFill>
                <a:srgbClr val="53585F"/>
              </a:solidFill>
              <a:latin typeface="Times New Roman" panose="02020603050405020304" pitchFamily="18" charset="0"/>
              <a:cs typeface="Times New Roman" panose="02020603050405020304" pitchFamily="18" charset="0"/>
              <a:sym typeface="Arial"/>
            </a:endParaRPr>
          </a:p>
          <a:p>
            <a:pPr marL="457189" indent="-457189" defTabSz="1219170">
              <a:lnSpc>
                <a:spcPct val="120000"/>
              </a:lnSpc>
              <a:buClr>
                <a:srgbClr val="000000"/>
              </a:buClr>
              <a:buSzPts val="1900"/>
              <a:buFont typeface="Arial"/>
              <a:buChar char="•"/>
              <a:defRPr/>
            </a:pPr>
            <a:r>
              <a:rPr lang="en-US" sz="3600" kern="0" dirty="0">
                <a:solidFill>
                  <a:srgbClr val="53585F"/>
                </a:solidFill>
                <a:latin typeface="Times New Roman" panose="02020603050405020304" pitchFamily="18" charset="0"/>
                <a:cs typeface="Times New Roman" panose="02020603050405020304" pitchFamily="18" charset="0"/>
              </a:rPr>
              <a:t>FAFSA completion is associated with narrowing the postsecondary enrollment gap across socioeconomic status</a:t>
            </a:r>
            <a:endParaRPr kumimoji="0" lang="en" sz="3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1219170" rtl="0" eaLnBrk="1" fontAlgn="auto" latinLnBrk="0" hangingPunct="1">
              <a:lnSpc>
                <a:spcPct val="120000"/>
              </a:lnSpc>
              <a:spcBef>
                <a:spcPts val="0"/>
              </a:spcBef>
              <a:spcAft>
                <a:spcPts val="0"/>
              </a:spcAft>
              <a:buClr>
                <a:srgbClr val="000000"/>
              </a:buClr>
              <a:buSzPts val="1900"/>
              <a:buFontTx/>
              <a:buNone/>
              <a:tabLst/>
              <a:defRPr/>
            </a:pPr>
            <a:endParaRPr kumimoji="0" lang="en"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r" defTabSz="1219170" rtl="0" eaLnBrk="1" fontAlgn="auto" latinLnBrk="0" hangingPunct="1">
              <a:lnSpc>
                <a:spcPct val="120000"/>
              </a:lnSpc>
              <a:spcBef>
                <a:spcPts val="0"/>
              </a:spcBef>
              <a:spcAft>
                <a:spcPts val="0"/>
              </a:spcAft>
              <a:buClr>
                <a:srgbClr val="000000"/>
              </a:buClr>
              <a:buSzPts val="1900"/>
              <a:buFontTx/>
              <a:buNone/>
              <a:tabLst/>
              <a:defRPr/>
            </a:pPr>
            <a:r>
              <a:rPr kumimoji="0" lang="en" sz="1500"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rPr>
              <a:t>NCAN: </a:t>
            </a:r>
            <a:r>
              <a:rPr kumimoji="0" lang="en" sz="1500" b="0" i="1"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rPr>
              <a:t>Why Invest in Increasing FAFSA Completion?</a:t>
            </a:r>
          </a:p>
        </p:txBody>
      </p:sp>
    </p:spTree>
    <p:extLst>
      <p:ext uri="{BB962C8B-B14F-4D97-AF65-F5344CB8AC3E}">
        <p14:creationId xmlns:p14="http://schemas.microsoft.com/office/powerpoint/2010/main" val="4267387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AB6152B-A275-914E-8886-9B69DC9AF874}"/>
              </a:ext>
            </a:extLst>
          </p:cNvPr>
          <p:cNvSpPr>
            <a:spLocks noGrp="1"/>
          </p:cNvSpPr>
          <p:nvPr>
            <p:ph type="title"/>
          </p:nvPr>
        </p:nvSpPr>
        <p:spPr>
          <a:xfrm>
            <a:off x="1" y="35827"/>
            <a:ext cx="12192000" cy="1056319"/>
          </a:xfrm>
        </p:spPr>
        <p:txBody>
          <a:bodyPr>
            <a:normAutofit/>
          </a:bodyPr>
          <a:lstStyle/>
          <a:p>
            <a:pPr algn="ctr"/>
            <a:r>
              <a:rPr lang="en-US" sz="3200" dirty="0">
                <a:solidFill>
                  <a:schemeClr val="tx1"/>
                </a:solidFill>
              </a:rPr>
              <a:t>How to log In &amp;</a:t>
            </a:r>
            <a:br>
              <a:rPr lang="en-US" sz="3200" dirty="0">
                <a:solidFill>
                  <a:schemeClr val="tx1"/>
                </a:solidFill>
              </a:rPr>
            </a:br>
            <a:r>
              <a:rPr lang="en-US" sz="3200" dirty="0">
                <a:solidFill>
                  <a:schemeClr val="tx1"/>
                </a:solidFill>
              </a:rPr>
              <a:t> Access Student detail</a:t>
            </a:r>
          </a:p>
        </p:txBody>
      </p:sp>
      <p:sp>
        <p:nvSpPr>
          <p:cNvPr id="13" name="TextBox 12">
            <a:extLst>
              <a:ext uri="{FF2B5EF4-FFF2-40B4-BE49-F238E27FC236}">
                <a16:creationId xmlns:a16="http://schemas.microsoft.com/office/drawing/2014/main" id="{9EEC539D-A2C4-0C48-A6E1-FB4BF2F69194}"/>
              </a:ext>
            </a:extLst>
          </p:cNvPr>
          <p:cNvSpPr txBox="1"/>
          <p:nvPr/>
        </p:nvSpPr>
        <p:spPr>
          <a:xfrm>
            <a:off x="1" y="1835656"/>
            <a:ext cx="3017520" cy="65864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panose="020B0502020104020203"/>
                <a:ea typeface="+mn-ea"/>
                <a:cs typeface="+mn-cs"/>
              </a:rPr>
              <a:t>Steps to Log In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Gill Sans MT" panose="020B0502020104020203"/>
              </a:rPr>
              <a:t>The LAM will log in the same way as all other users:</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In your browser type, </a:t>
            </a:r>
            <a:r>
              <a:rPr kumimoji="0" lang="en-US" sz="1800" b="0" i="0" u="none" strike="noStrike" kern="1200" cap="none" spc="0" normalizeH="0" baseline="0" noProof="0" dirty="0">
                <a:ln>
                  <a:noFill/>
                </a:ln>
                <a:solidFill>
                  <a:prstClr val="black"/>
                </a:solidFill>
                <a:effectLst/>
                <a:highlight>
                  <a:srgbClr val="FFFF00"/>
                </a:highlight>
                <a:uLnTx/>
                <a:uFillTx/>
                <a:latin typeface="Gill Sans MT" panose="020B0502020104020203"/>
                <a:ea typeface="+mn-ea"/>
                <a:cs typeface="+mn-cs"/>
              </a:rPr>
              <a:t>fafsa.ache.edu</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In the upper right corner, click “Log in”.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Enter your “User Name” and “Password.”  Then click the “Log in” button.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US" sz="12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17" name="Content Placeholder 6">
            <a:extLst>
              <a:ext uri="{FF2B5EF4-FFF2-40B4-BE49-F238E27FC236}">
                <a16:creationId xmlns:a16="http://schemas.microsoft.com/office/drawing/2014/main" id="{2D07EB20-6C10-8846-AB35-3E7A81C52C38}"/>
              </a:ext>
            </a:extLst>
          </p:cNvPr>
          <p:cNvPicPr>
            <a:picLocks noChangeAspect="1"/>
          </p:cNvPicPr>
          <p:nvPr/>
        </p:nvPicPr>
        <p:blipFill rotWithShape="1">
          <a:blip r:embed="rId3"/>
          <a:srcRect r="1648"/>
          <a:stretch/>
        </p:blipFill>
        <p:spPr>
          <a:xfrm>
            <a:off x="7797119" y="1895294"/>
            <a:ext cx="4280228" cy="4142875"/>
          </a:xfrm>
          <a:prstGeom prst="rect">
            <a:avLst/>
          </a:prstGeom>
          <a:ln w="38100">
            <a:noFill/>
          </a:ln>
        </p:spPr>
      </p:pic>
      <p:sp>
        <p:nvSpPr>
          <p:cNvPr id="19" name="Oval 18">
            <a:extLst>
              <a:ext uri="{FF2B5EF4-FFF2-40B4-BE49-F238E27FC236}">
                <a16:creationId xmlns:a16="http://schemas.microsoft.com/office/drawing/2014/main" id="{CF53585B-3E9C-7D49-9DDF-DDACE6E3EA65}"/>
              </a:ext>
            </a:extLst>
          </p:cNvPr>
          <p:cNvSpPr/>
          <p:nvPr/>
        </p:nvSpPr>
        <p:spPr>
          <a:xfrm>
            <a:off x="7857635" y="4368558"/>
            <a:ext cx="2968870" cy="478943"/>
          </a:xfrm>
          <a:prstGeom prst="ellipse">
            <a:avLst/>
          </a:prstGeom>
          <a:noFill/>
          <a:ln w="28575">
            <a:solidFill>
              <a:srgbClr val="B83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Oval 19">
            <a:extLst>
              <a:ext uri="{FF2B5EF4-FFF2-40B4-BE49-F238E27FC236}">
                <a16:creationId xmlns:a16="http://schemas.microsoft.com/office/drawing/2014/main" id="{8B7F1159-07D9-A747-BA8C-E8B880F2425E}"/>
              </a:ext>
            </a:extLst>
          </p:cNvPr>
          <p:cNvSpPr/>
          <p:nvPr/>
        </p:nvSpPr>
        <p:spPr>
          <a:xfrm>
            <a:off x="7857635" y="4948387"/>
            <a:ext cx="2968870" cy="494448"/>
          </a:xfrm>
          <a:prstGeom prst="ellipse">
            <a:avLst/>
          </a:prstGeom>
          <a:noFill/>
          <a:ln w="28575">
            <a:solidFill>
              <a:srgbClr val="B83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1" name="Text Placeholder 2">
            <a:extLst>
              <a:ext uri="{FF2B5EF4-FFF2-40B4-BE49-F238E27FC236}">
                <a16:creationId xmlns:a16="http://schemas.microsoft.com/office/drawing/2014/main" id="{C3E6AB67-31B1-B140-B5B5-A9BAA3E806B8}"/>
              </a:ext>
            </a:extLst>
          </p:cNvPr>
          <p:cNvSpPr txBox="1">
            <a:spLocks/>
          </p:cNvSpPr>
          <p:nvPr/>
        </p:nvSpPr>
        <p:spPr>
          <a:xfrm>
            <a:off x="2836391" y="1294037"/>
            <a:ext cx="3059722" cy="80194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baseline="0">
                <a:solidFill>
                  <a:srgbClr val="53585F"/>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bg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bg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bg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bg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2200" dirty="0">
                <a:solidFill>
                  <a:srgbClr val="B83242"/>
                </a:solidFill>
              </a:rPr>
              <a:t>LOG IN (STEPS 1 &amp; 2)</a:t>
            </a:r>
          </a:p>
        </p:txBody>
      </p:sp>
      <p:sp>
        <p:nvSpPr>
          <p:cNvPr id="22" name="Text Placeholder 2">
            <a:extLst>
              <a:ext uri="{FF2B5EF4-FFF2-40B4-BE49-F238E27FC236}">
                <a16:creationId xmlns:a16="http://schemas.microsoft.com/office/drawing/2014/main" id="{B784CC7D-160F-B842-8269-2242386E0092}"/>
              </a:ext>
            </a:extLst>
          </p:cNvPr>
          <p:cNvSpPr txBox="1">
            <a:spLocks/>
          </p:cNvSpPr>
          <p:nvPr/>
        </p:nvSpPr>
        <p:spPr>
          <a:xfrm>
            <a:off x="7288241" y="1294037"/>
            <a:ext cx="3059722" cy="80194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baseline="0">
                <a:solidFill>
                  <a:srgbClr val="53585F"/>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bg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bg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bg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bg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2200" dirty="0">
                <a:solidFill>
                  <a:srgbClr val="B83242"/>
                </a:solidFill>
              </a:rPr>
              <a:t>LOG IN (STEP 3)</a:t>
            </a:r>
          </a:p>
        </p:txBody>
      </p:sp>
      <p:pic>
        <p:nvPicPr>
          <p:cNvPr id="2" name="Picture 1">
            <a:extLst>
              <a:ext uri="{FF2B5EF4-FFF2-40B4-BE49-F238E27FC236}">
                <a16:creationId xmlns:a16="http://schemas.microsoft.com/office/drawing/2014/main" id="{C3C2F11F-AB06-44D6-B940-7636AC71B84A}"/>
              </a:ext>
            </a:extLst>
          </p:cNvPr>
          <p:cNvPicPr>
            <a:picLocks noChangeAspect="1"/>
          </p:cNvPicPr>
          <p:nvPr/>
        </p:nvPicPr>
        <p:blipFill>
          <a:blip r:embed="rId4"/>
          <a:stretch>
            <a:fillRect/>
          </a:stretch>
        </p:blipFill>
        <p:spPr>
          <a:xfrm>
            <a:off x="3017521" y="1895294"/>
            <a:ext cx="4582159" cy="4142875"/>
          </a:xfrm>
          <a:prstGeom prst="rect">
            <a:avLst/>
          </a:prstGeom>
        </p:spPr>
      </p:pic>
      <p:sp>
        <p:nvSpPr>
          <p:cNvPr id="3" name="Oval 2">
            <a:extLst>
              <a:ext uri="{FF2B5EF4-FFF2-40B4-BE49-F238E27FC236}">
                <a16:creationId xmlns:a16="http://schemas.microsoft.com/office/drawing/2014/main" id="{C73E8B8D-38C0-4529-A9F0-32BDF6263325}"/>
              </a:ext>
            </a:extLst>
          </p:cNvPr>
          <p:cNvSpPr/>
          <p:nvPr/>
        </p:nvSpPr>
        <p:spPr>
          <a:xfrm>
            <a:off x="7193280" y="1991359"/>
            <a:ext cx="375920" cy="306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546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4D08-5A6A-45E7-A9A5-2A356B814448}"/>
              </a:ext>
            </a:extLst>
          </p:cNvPr>
          <p:cNvSpPr>
            <a:spLocks noGrp="1"/>
          </p:cNvSpPr>
          <p:nvPr>
            <p:ph type="title"/>
          </p:nvPr>
        </p:nvSpPr>
        <p:spPr>
          <a:xfrm>
            <a:off x="605472" y="0"/>
            <a:ext cx="10287000" cy="1097280"/>
          </a:xfrm>
        </p:spPr>
        <p:txBody>
          <a:bodyPr>
            <a:normAutofit/>
          </a:bodyPr>
          <a:lstStyle/>
          <a:p>
            <a:pPr algn="ctr"/>
            <a:r>
              <a:rPr lang="en-US" sz="3200" dirty="0"/>
              <a:t>Local access Manager (LAM) View</a:t>
            </a:r>
            <a:br>
              <a:rPr lang="en-US" sz="3200" dirty="0"/>
            </a:br>
            <a:r>
              <a:rPr lang="en-US" sz="3200" dirty="0"/>
              <a:t>Administrative Functions</a:t>
            </a:r>
          </a:p>
        </p:txBody>
      </p:sp>
      <p:sp>
        <p:nvSpPr>
          <p:cNvPr id="4" name="TextBox 3">
            <a:extLst>
              <a:ext uri="{FF2B5EF4-FFF2-40B4-BE49-F238E27FC236}">
                <a16:creationId xmlns:a16="http://schemas.microsoft.com/office/drawing/2014/main" id="{66A64091-F534-4545-808A-DE33EC13486A}"/>
              </a:ext>
            </a:extLst>
          </p:cNvPr>
          <p:cNvSpPr txBox="1"/>
          <p:nvPr/>
        </p:nvSpPr>
        <p:spPr>
          <a:xfrm>
            <a:off x="-8655" y="2076768"/>
            <a:ext cx="2164080" cy="2862322"/>
          </a:xfrm>
          <a:prstGeom prst="rect">
            <a:avLst/>
          </a:prstGeom>
          <a:noFill/>
        </p:spPr>
        <p:txBody>
          <a:bodyPr wrap="square" rtlCol="0">
            <a:spAutoFit/>
          </a:bodyPr>
          <a:lstStyle/>
          <a:p>
            <a:r>
              <a:rPr lang="en-US" dirty="0"/>
              <a:t>The view will look similar to what other end-users see with the addition of the “Administrative”</a:t>
            </a:r>
          </a:p>
          <a:p>
            <a:r>
              <a:rPr lang="en-US" dirty="0"/>
              <a:t>column.  </a:t>
            </a:r>
          </a:p>
          <a:p>
            <a:endParaRPr lang="en-US" dirty="0"/>
          </a:p>
          <a:p>
            <a:r>
              <a:rPr lang="en-US" dirty="0"/>
              <a:t>Scroll over</a:t>
            </a:r>
          </a:p>
          <a:p>
            <a:r>
              <a:rPr lang="en-US" dirty="0"/>
              <a:t>the column and click “Manager Users”</a:t>
            </a:r>
          </a:p>
        </p:txBody>
      </p:sp>
      <p:pic>
        <p:nvPicPr>
          <p:cNvPr id="12" name="Content Placeholder 11">
            <a:extLst>
              <a:ext uri="{FF2B5EF4-FFF2-40B4-BE49-F238E27FC236}">
                <a16:creationId xmlns:a16="http://schemas.microsoft.com/office/drawing/2014/main" id="{3F228AD9-61EC-40C7-991F-F9C31C943738}"/>
              </a:ext>
            </a:extLst>
          </p:cNvPr>
          <p:cNvPicPr>
            <a:picLocks noGrp="1" noChangeAspect="1"/>
          </p:cNvPicPr>
          <p:nvPr>
            <p:ph idx="1"/>
          </p:nvPr>
        </p:nvPicPr>
        <p:blipFill>
          <a:blip r:embed="rId2"/>
          <a:stretch>
            <a:fillRect/>
          </a:stretch>
        </p:blipFill>
        <p:spPr>
          <a:xfrm>
            <a:off x="2346960" y="1576546"/>
            <a:ext cx="9845040" cy="5281454"/>
          </a:xfrm>
          <a:prstGeom prst="rect">
            <a:avLst/>
          </a:prstGeom>
        </p:spPr>
      </p:pic>
      <p:cxnSp>
        <p:nvCxnSpPr>
          <p:cNvPr id="15" name="Straight Arrow Connector 14">
            <a:extLst>
              <a:ext uri="{FF2B5EF4-FFF2-40B4-BE49-F238E27FC236}">
                <a16:creationId xmlns:a16="http://schemas.microsoft.com/office/drawing/2014/main" id="{C6BBCA58-32D3-400F-8F52-5C3F02649E85}"/>
              </a:ext>
            </a:extLst>
          </p:cNvPr>
          <p:cNvCxnSpPr>
            <a:cxnSpLocks/>
          </p:cNvCxnSpPr>
          <p:nvPr/>
        </p:nvCxnSpPr>
        <p:spPr>
          <a:xfrm flipV="1">
            <a:off x="934720" y="2814320"/>
            <a:ext cx="6258560" cy="8737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82D1635-1139-4859-A7C2-AAE10146EEDB}"/>
              </a:ext>
            </a:extLst>
          </p:cNvPr>
          <p:cNvCxnSpPr>
            <a:cxnSpLocks/>
          </p:cNvCxnSpPr>
          <p:nvPr/>
        </p:nvCxnSpPr>
        <p:spPr>
          <a:xfrm flipV="1">
            <a:off x="1087120" y="2966720"/>
            <a:ext cx="6258560" cy="8737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61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E556-8736-4B2D-A801-8CD0C9CF8283}"/>
              </a:ext>
            </a:extLst>
          </p:cNvPr>
          <p:cNvSpPr>
            <a:spLocks noGrp="1"/>
          </p:cNvSpPr>
          <p:nvPr>
            <p:ph type="title"/>
          </p:nvPr>
        </p:nvSpPr>
        <p:spPr>
          <a:xfrm>
            <a:off x="1451578" y="0"/>
            <a:ext cx="9603275" cy="1049235"/>
          </a:xfrm>
        </p:spPr>
        <p:txBody>
          <a:bodyPr>
            <a:normAutofit/>
          </a:bodyPr>
          <a:lstStyle/>
          <a:p>
            <a:pPr algn="ctr"/>
            <a:r>
              <a:rPr lang="en-US" dirty="0"/>
              <a:t>Local Access Manager (LAM) View</a:t>
            </a:r>
            <a:br>
              <a:rPr lang="en-US" dirty="0"/>
            </a:br>
            <a:r>
              <a:rPr lang="en-US" dirty="0"/>
              <a:t>Features and Functionality</a:t>
            </a:r>
          </a:p>
        </p:txBody>
      </p:sp>
      <p:pic>
        <p:nvPicPr>
          <p:cNvPr id="4" name="Content Placeholder 3">
            <a:extLst>
              <a:ext uri="{FF2B5EF4-FFF2-40B4-BE49-F238E27FC236}">
                <a16:creationId xmlns:a16="http://schemas.microsoft.com/office/drawing/2014/main" id="{2A43645F-1D2D-411A-87A1-EEDF37B5F167}"/>
              </a:ext>
            </a:extLst>
          </p:cNvPr>
          <p:cNvPicPr>
            <a:picLocks noGrp="1" noChangeAspect="1"/>
          </p:cNvPicPr>
          <p:nvPr>
            <p:ph idx="1"/>
          </p:nvPr>
        </p:nvPicPr>
        <p:blipFill>
          <a:blip r:embed="rId2"/>
          <a:stretch>
            <a:fillRect/>
          </a:stretch>
        </p:blipFill>
        <p:spPr>
          <a:xfrm>
            <a:off x="2120756" y="1382198"/>
            <a:ext cx="10071244" cy="5666963"/>
          </a:xfrm>
          <a:prstGeom prst="rect">
            <a:avLst/>
          </a:prstGeom>
        </p:spPr>
      </p:pic>
      <p:sp>
        <p:nvSpPr>
          <p:cNvPr id="5" name="Oval 4">
            <a:extLst>
              <a:ext uri="{FF2B5EF4-FFF2-40B4-BE49-F238E27FC236}">
                <a16:creationId xmlns:a16="http://schemas.microsoft.com/office/drawing/2014/main" id="{F50641E6-C65F-4ABD-9A17-05C61D6A53DF}"/>
              </a:ext>
            </a:extLst>
          </p:cNvPr>
          <p:cNvSpPr/>
          <p:nvPr/>
        </p:nvSpPr>
        <p:spPr>
          <a:xfrm>
            <a:off x="7051040" y="4435717"/>
            <a:ext cx="2641600" cy="2336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EE37D23-9F0D-41C2-B144-AEDF353ED61E}"/>
              </a:ext>
            </a:extLst>
          </p:cNvPr>
          <p:cNvSpPr/>
          <p:nvPr/>
        </p:nvSpPr>
        <p:spPr>
          <a:xfrm>
            <a:off x="7244080" y="4657640"/>
            <a:ext cx="995680" cy="2336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949AEBA-F82C-4A56-AC7B-455D2BC5738E}"/>
              </a:ext>
            </a:extLst>
          </p:cNvPr>
          <p:cNvSpPr/>
          <p:nvPr/>
        </p:nvSpPr>
        <p:spPr>
          <a:xfrm>
            <a:off x="8585200" y="5201044"/>
            <a:ext cx="1087120" cy="3251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9962878-8FF6-452A-A204-398F0796A27F}"/>
              </a:ext>
            </a:extLst>
          </p:cNvPr>
          <p:cNvSpPr txBox="1"/>
          <p:nvPr/>
        </p:nvSpPr>
        <p:spPr>
          <a:xfrm>
            <a:off x="0" y="1382198"/>
            <a:ext cx="2120756" cy="5475802"/>
          </a:xfrm>
          <a:prstGeom prst="rect">
            <a:avLst/>
          </a:prstGeom>
          <a:solidFill>
            <a:schemeClr val="tx2">
              <a:lumMod val="20000"/>
              <a:lumOff val="80000"/>
            </a:schemeClr>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5602C8A3-3920-479F-AE60-6B590374A9CE}"/>
              </a:ext>
            </a:extLst>
          </p:cNvPr>
          <p:cNvSpPr txBox="1"/>
          <p:nvPr/>
        </p:nvSpPr>
        <p:spPr>
          <a:xfrm>
            <a:off x="0" y="1382198"/>
            <a:ext cx="2120756" cy="5909310"/>
          </a:xfrm>
          <a:prstGeom prst="rect">
            <a:avLst/>
          </a:prstGeom>
          <a:noFill/>
        </p:spPr>
        <p:txBody>
          <a:bodyPr wrap="square" rtlCol="0">
            <a:spAutoFit/>
          </a:bodyPr>
          <a:lstStyle/>
          <a:p>
            <a:endParaRPr lang="en-US" dirty="0"/>
          </a:p>
          <a:p>
            <a:r>
              <a:rPr lang="en-US" dirty="0"/>
              <a:t>Once on the Manage Users page,  you’ll notice several information icons for how to make changes to accounts.</a:t>
            </a:r>
          </a:p>
          <a:p>
            <a:endParaRPr lang="en-US" dirty="0"/>
          </a:p>
          <a:p>
            <a:endParaRPr lang="en-US" dirty="0"/>
          </a:p>
          <a:p>
            <a:r>
              <a:rPr lang="en-US" dirty="0"/>
              <a:t>Directly beneath them is a link to create a new user.</a:t>
            </a:r>
          </a:p>
          <a:p>
            <a:endParaRPr lang="en-US" dirty="0"/>
          </a:p>
          <a:p>
            <a:r>
              <a:rPr lang="en-US" dirty="0"/>
              <a:t>To make changes to an existing user’s account, such as to change the password, click the applicable link.</a:t>
            </a:r>
          </a:p>
          <a:p>
            <a:endParaRPr lang="en-US" dirty="0"/>
          </a:p>
          <a:p>
            <a:endParaRPr lang="en-US" dirty="0"/>
          </a:p>
        </p:txBody>
      </p:sp>
      <p:cxnSp>
        <p:nvCxnSpPr>
          <p:cNvPr id="10" name="Straight Arrow Connector 9">
            <a:extLst>
              <a:ext uri="{FF2B5EF4-FFF2-40B4-BE49-F238E27FC236}">
                <a16:creationId xmlns:a16="http://schemas.microsoft.com/office/drawing/2014/main" id="{D259F188-66F7-49FF-B608-535A98AE8280}"/>
              </a:ext>
            </a:extLst>
          </p:cNvPr>
          <p:cNvCxnSpPr>
            <a:cxnSpLocks/>
          </p:cNvCxnSpPr>
          <p:nvPr/>
        </p:nvCxnSpPr>
        <p:spPr>
          <a:xfrm>
            <a:off x="2120756" y="3251200"/>
            <a:ext cx="4859164" cy="1280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2A18D20-FD0D-4085-8D7A-B6FC4FBA57D6}"/>
              </a:ext>
            </a:extLst>
          </p:cNvPr>
          <p:cNvCxnSpPr>
            <a:cxnSpLocks/>
          </p:cNvCxnSpPr>
          <p:nvPr/>
        </p:nvCxnSpPr>
        <p:spPr>
          <a:xfrm>
            <a:off x="1898578" y="4657640"/>
            <a:ext cx="5274382" cy="1168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1372687-35F7-4BA7-96E8-0695C7C95EEA}"/>
              </a:ext>
            </a:extLst>
          </p:cNvPr>
          <p:cNvCxnSpPr>
            <a:cxnSpLocks/>
          </p:cNvCxnSpPr>
          <p:nvPr/>
        </p:nvCxnSpPr>
        <p:spPr>
          <a:xfrm flipV="1">
            <a:off x="1604321" y="5403742"/>
            <a:ext cx="7773359" cy="10928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836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D55C-DD6F-46F3-BFBC-F252102B2846}"/>
              </a:ext>
            </a:extLst>
          </p:cNvPr>
          <p:cNvSpPr>
            <a:spLocks noGrp="1"/>
          </p:cNvSpPr>
          <p:nvPr>
            <p:ph type="title"/>
          </p:nvPr>
        </p:nvSpPr>
        <p:spPr>
          <a:xfrm>
            <a:off x="1380458" y="264160"/>
            <a:ext cx="9603275" cy="1049235"/>
          </a:xfrm>
        </p:spPr>
        <p:txBody>
          <a:bodyPr/>
          <a:lstStyle/>
          <a:p>
            <a:pPr algn="ctr"/>
            <a:r>
              <a:rPr lang="en-US" dirty="0"/>
              <a:t>Local Access Manager (LAM)</a:t>
            </a:r>
            <a:br>
              <a:rPr lang="en-US" dirty="0"/>
            </a:br>
            <a:r>
              <a:rPr lang="en-US" sz="2400" dirty="0"/>
              <a:t>Create a new User</a:t>
            </a:r>
          </a:p>
        </p:txBody>
      </p:sp>
      <p:sp>
        <p:nvSpPr>
          <p:cNvPr id="7" name="Oval 6">
            <a:extLst>
              <a:ext uri="{FF2B5EF4-FFF2-40B4-BE49-F238E27FC236}">
                <a16:creationId xmlns:a16="http://schemas.microsoft.com/office/drawing/2014/main" id="{43808913-26CA-4368-8614-FD0C4A814951}"/>
              </a:ext>
            </a:extLst>
          </p:cNvPr>
          <p:cNvSpPr/>
          <p:nvPr/>
        </p:nvSpPr>
        <p:spPr>
          <a:xfrm>
            <a:off x="4622800" y="4409440"/>
            <a:ext cx="965200" cy="2336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2395AC3-4AAF-4E24-B041-4600422D9D9E}"/>
              </a:ext>
            </a:extLst>
          </p:cNvPr>
          <p:cNvSpPr/>
          <p:nvPr/>
        </p:nvSpPr>
        <p:spPr>
          <a:xfrm>
            <a:off x="3627120" y="4704080"/>
            <a:ext cx="782320" cy="2336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16075A38-9809-45A7-92D5-22EE4B9A2D0C}"/>
              </a:ext>
            </a:extLst>
          </p:cNvPr>
          <p:cNvPicPr>
            <a:picLocks noGrp="1" noChangeAspect="1"/>
          </p:cNvPicPr>
          <p:nvPr>
            <p:ph idx="1"/>
          </p:nvPr>
        </p:nvPicPr>
        <p:blipFill>
          <a:blip r:embed="rId2"/>
          <a:stretch>
            <a:fillRect/>
          </a:stretch>
        </p:blipFill>
        <p:spPr>
          <a:xfrm>
            <a:off x="2501195" y="1682765"/>
            <a:ext cx="9647040" cy="5175235"/>
          </a:xfrm>
          <a:prstGeom prst="rect">
            <a:avLst/>
          </a:prstGeom>
        </p:spPr>
      </p:pic>
      <p:sp>
        <p:nvSpPr>
          <p:cNvPr id="13" name="Oval 12">
            <a:extLst>
              <a:ext uri="{FF2B5EF4-FFF2-40B4-BE49-F238E27FC236}">
                <a16:creationId xmlns:a16="http://schemas.microsoft.com/office/drawing/2014/main" id="{1F12629D-CF78-475C-A6E4-42A9DE34E9D3}"/>
              </a:ext>
            </a:extLst>
          </p:cNvPr>
          <p:cNvSpPr/>
          <p:nvPr/>
        </p:nvSpPr>
        <p:spPr>
          <a:xfrm>
            <a:off x="6888480" y="5476240"/>
            <a:ext cx="2011680" cy="2328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6F70442-6589-48C4-9B9B-89654BDF0BC4}"/>
              </a:ext>
            </a:extLst>
          </p:cNvPr>
          <p:cNvSpPr/>
          <p:nvPr/>
        </p:nvSpPr>
        <p:spPr>
          <a:xfrm>
            <a:off x="4775200" y="4937759"/>
            <a:ext cx="965200" cy="2679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632C695C-477F-40BF-BAEE-0A20160A44BB}"/>
              </a:ext>
            </a:extLst>
          </p:cNvPr>
          <p:cNvCxnSpPr>
            <a:cxnSpLocks/>
          </p:cNvCxnSpPr>
          <p:nvPr/>
        </p:nvCxnSpPr>
        <p:spPr>
          <a:xfrm>
            <a:off x="1889760" y="2743200"/>
            <a:ext cx="5151120" cy="2733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0AA41AF-2137-4AB9-9AF7-235BD843B1A4}"/>
              </a:ext>
            </a:extLst>
          </p:cNvPr>
          <p:cNvSpPr txBox="1"/>
          <p:nvPr/>
        </p:nvSpPr>
        <p:spPr>
          <a:xfrm>
            <a:off x="43765" y="1682765"/>
            <a:ext cx="2457430" cy="2585323"/>
          </a:xfrm>
          <a:prstGeom prst="rect">
            <a:avLst/>
          </a:prstGeom>
          <a:solidFill>
            <a:srgbClr val="DFDDDA"/>
          </a:solidFill>
        </p:spPr>
        <p:txBody>
          <a:bodyPr wrap="square" rtlCol="0">
            <a:spAutoFit/>
          </a:bodyPr>
          <a:lstStyle/>
          <a:p>
            <a:r>
              <a:rPr lang="en-US" dirty="0"/>
              <a:t>Once on the create new user page, enter the applicable fields, click the arrow next to “District”, select the school from the resulting list, and be sure to hit “Save” when done.</a:t>
            </a:r>
          </a:p>
        </p:txBody>
      </p:sp>
      <p:cxnSp>
        <p:nvCxnSpPr>
          <p:cNvPr id="22" name="Straight Arrow Connector 21">
            <a:extLst>
              <a:ext uri="{FF2B5EF4-FFF2-40B4-BE49-F238E27FC236}">
                <a16:creationId xmlns:a16="http://schemas.microsoft.com/office/drawing/2014/main" id="{BC61B85E-D89E-436D-9D69-31C22EA2F6B8}"/>
              </a:ext>
            </a:extLst>
          </p:cNvPr>
          <p:cNvCxnSpPr>
            <a:cxnSpLocks/>
          </p:cNvCxnSpPr>
          <p:nvPr/>
        </p:nvCxnSpPr>
        <p:spPr>
          <a:xfrm>
            <a:off x="6390640" y="5175235"/>
            <a:ext cx="650240" cy="11662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58625E-0DAD-4C86-9DE4-1715E0AEBD71}"/>
              </a:ext>
            </a:extLst>
          </p:cNvPr>
          <p:cNvCxnSpPr>
            <a:cxnSpLocks/>
          </p:cNvCxnSpPr>
          <p:nvPr/>
        </p:nvCxnSpPr>
        <p:spPr>
          <a:xfrm>
            <a:off x="741680" y="4047330"/>
            <a:ext cx="3881120" cy="965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95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p:nvPr/>
        </p:nvSpPr>
        <p:spPr>
          <a:xfrm>
            <a:off x="0" y="116700"/>
            <a:ext cx="12191999" cy="553600"/>
          </a:xfrm>
          <a:prstGeom prst="rect">
            <a:avLst/>
          </a:prstGeom>
          <a:noFill/>
          <a:ln>
            <a:noFill/>
          </a:ln>
        </p:spPr>
        <p:txBody>
          <a:bodyPr spcFirstLastPara="1" wrap="square" lIns="43667" tIns="43667" rIns="43667" bIns="436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2900"/>
              <a:buFontTx/>
              <a:buNone/>
              <a:tabLst/>
              <a:defRPr/>
            </a:pPr>
            <a:r>
              <a:rPr lang="en" sz="4267" kern="0" dirty="0">
                <a:solidFill>
                  <a:srgbClr val="000000"/>
                </a:solidFill>
                <a:latin typeface="Times New Roman" panose="02020603050405020304" pitchFamily="18" charset="0"/>
                <a:ea typeface="Lato"/>
                <a:cs typeface="Times New Roman" panose="02020603050405020304" pitchFamily="18" charset="0"/>
                <a:sym typeface="Arial"/>
              </a:rPr>
              <a:t>THE IMPORTANCE OF FAFSA</a:t>
            </a:r>
            <a:endParaRPr kumimoji="0" lang="en" sz="4267" b="0" i="0" u="none" strike="noStrike" kern="0" cap="none" spc="0" normalizeH="0" baseline="0" noProof="0" dirty="0">
              <a:ln>
                <a:noFill/>
              </a:ln>
              <a:solidFill>
                <a:srgbClr val="000000"/>
              </a:solidFill>
              <a:effectLst/>
              <a:uLnTx/>
              <a:uFillTx/>
              <a:latin typeface="Times New Roman" panose="02020603050405020304" pitchFamily="18" charset="0"/>
              <a:ea typeface="Lato"/>
              <a:cs typeface="Times New Roman" panose="02020603050405020304" pitchFamily="18" charset="0"/>
              <a:sym typeface="Arial"/>
            </a:endParaRPr>
          </a:p>
        </p:txBody>
      </p:sp>
      <p:sp>
        <p:nvSpPr>
          <p:cNvPr id="83" name="Shape 83"/>
          <p:cNvSpPr/>
          <p:nvPr/>
        </p:nvSpPr>
        <p:spPr>
          <a:xfrm>
            <a:off x="0" y="756400"/>
            <a:ext cx="12139600" cy="117600"/>
          </a:xfrm>
          <a:prstGeom prst="rect">
            <a:avLst/>
          </a:prstGeom>
          <a:solidFill>
            <a:srgbClr val="B93141"/>
          </a:solidFill>
          <a:ln w="9525" cap="flat" cmpd="sng">
            <a:solidFill>
              <a:srgbClr val="B9314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146" name="Picture 2" descr="page4image41212288">
            <a:extLst>
              <a:ext uri="{FF2B5EF4-FFF2-40B4-BE49-F238E27FC236}">
                <a16:creationId xmlns:a16="http://schemas.microsoft.com/office/drawing/2014/main" id="{ECE23ADC-9E37-FF4A-9A0C-B382BE81E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0391"/>
            <a:ext cx="1913467" cy="135466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4CAB15EB-9B66-BD4A-A5F0-94E5421103D7}"/>
              </a:ext>
            </a:extLst>
          </p:cNvPr>
          <p:cNvSpPr txBox="1">
            <a:spLocks/>
          </p:cNvSpPr>
          <p:nvPr/>
        </p:nvSpPr>
        <p:spPr>
          <a:xfrm>
            <a:off x="1014896" y="5753893"/>
            <a:ext cx="9226061" cy="1823975"/>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Clr>
                <a:srgbClr val="83992A"/>
              </a:buClr>
              <a:defRPr/>
            </a:pPr>
            <a:endParaRPr lang="en-US" sz="3000" kern="0" dirty="0">
              <a:solidFill>
                <a:srgbClr val="53585F"/>
              </a:solidFill>
              <a:latin typeface="Times New Roman" panose="02020603050405020304"/>
              <a:cs typeface="Arial" panose="020B0604020202020204" pitchFamily="34" charset="0"/>
            </a:endParaRPr>
          </a:p>
        </p:txBody>
      </p:sp>
      <p:pic>
        <p:nvPicPr>
          <p:cNvPr id="15" name="Picture 6">
            <a:extLst>
              <a:ext uri="{FF2B5EF4-FFF2-40B4-BE49-F238E27FC236}">
                <a16:creationId xmlns:a16="http://schemas.microsoft.com/office/drawing/2014/main" id="{F8561A41-F538-5946-B585-C83EB6C0E0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02512" y="1597761"/>
            <a:ext cx="1981962" cy="2743200"/>
          </a:xfrm>
          <a:prstGeom prst="rect">
            <a:avLst/>
          </a:prstGeom>
        </p:spPr>
      </p:pic>
      <p:sp>
        <p:nvSpPr>
          <p:cNvPr id="16" name="TextBox 13">
            <a:extLst>
              <a:ext uri="{FF2B5EF4-FFF2-40B4-BE49-F238E27FC236}">
                <a16:creationId xmlns:a16="http://schemas.microsoft.com/office/drawing/2014/main" id="{1E27E142-2F52-374A-BB52-2535E752872E}"/>
              </a:ext>
            </a:extLst>
          </p:cNvPr>
          <p:cNvSpPr txBox="1"/>
          <p:nvPr/>
        </p:nvSpPr>
        <p:spPr>
          <a:xfrm>
            <a:off x="4101529" y="2051129"/>
            <a:ext cx="983927" cy="524246"/>
          </a:xfrm>
          <a:prstGeom prst="rect">
            <a:avLst/>
          </a:prstGeom>
        </p:spPr>
        <p:txBody>
          <a:bodyPr wrap="square" lIns="0" tIns="0" rIns="0" bIns="0" rtlCol="0" anchor="t">
            <a:spAutoFit/>
          </a:bodyPr>
          <a:lstStyle/>
          <a:p>
            <a:pPr marL="0" marR="0" lvl="0" indent="0" algn="ctr" defTabSz="457200" rtl="0" eaLnBrk="1" fontAlgn="auto" latinLnBrk="0" hangingPunct="1">
              <a:lnSpc>
                <a:spcPts val="4304"/>
              </a:lnSpc>
              <a:spcBef>
                <a:spcPts val="0"/>
              </a:spcBef>
              <a:spcAft>
                <a:spcPts val="0"/>
              </a:spcAft>
              <a:buClrTx/>
              <a:buSzTx/>
              <a:buFontTx/>
              <a:buNone/>
              <a:tabLst/>
              <a:defRPr/>
            </a:pPr>
            <a:r>
              <a:rPr kumimoji="0" lang="en-US" sz="3074" b="0" i="0" u="none" strike="noStrike" kern="1200" cap="none" spc="0" normalizeH="0" baseline="0" noProof="0" dirty="0">
                <a:ln>
                  <a:noFill/>
                </a:ln>
                <a:solidFill>
                  <a:srgbClr val="FFFFFF"/>
                </a:solidFill>
                <a:effectLst/>
                <a:uLnTx/>
                <a:uFillTx/>
                <a:latin typeface="Garamond" panose="02020404030301010803"/>
                <a:ea typeface="+mn-ea"/>
                <a:cs typeface="+mn-cs"/>
              </a:rPr>
              <a:t>92%</a:t>
            </a:r>
          </a:p>
        </p:txBody>
      </p:sp>
      <p:grpSp>
        <p:nvGrpSpPr>
          <p:cNvPr id="17" name="Group 8">
            <a:extLst>
              <a:ext uri="{FF2B5EF4-FFF2-40B4-BE49-F238E27FC236}">
                <a16:creationId xmlns:a16="http://schemas.microsoft.com/office/drawing/2014/main" id="{C229ACC1-39A5-A342-80D4-B279B017588B}"/>
              </a:ext>
            </a:extLst>
          </p:cNvPr>
          <p:cNvGrpSpPr/>
          <p:nvPr/>
        </p:nvGrpSpPr>
        <p:grpSpPr>
          <a:xfrm>
            <a:off x="6237682" y="1597761"/>
            <a:ext cx="1981962" cy="2522179"/>
            <a:chOff x="0" y="0"/>
            <a:chExt cx="3963924" cy="5044357"/>
          </a:xfrm>
        </p:grpSpPr>
        <p:pic>
          <p:nvPicPr>
            <p:cNvPr id="18" name="Picture 9">
              <a:extLst>
                <a:ext uri="{FF2B5EF4-FFF2-40B4-BE49-F238E27FC236}">
                  <a16:creationId xmlns:a16="http://schemas.microsoft.com/office/drawing/2014/main" id="{D29047FB-D710-A74A-A43B-C7BD1BA733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14325"/>
            <a:stretch>
              <a:fillRect/>
            </a:stretch>
          </p:blipFill>
          <p:spPr>
            <a:xfrm>
              <a:off x="0" y="0"/>
              <a:ext cx="3963924" cy="4700465"/>
            </a:xfrm>
            <a:prstGeom prst="rect">
              <a:avLst/>
            </a:prstGeom>
          </p:spPr>
        </p:pic>
        <p:pic>
          <p:nvPicPr>
            <p:cNvPr id="19" name="Picture 10">
              <a:extLst>
                <a:ext uri="{FF2B5EF4-FFF2-40B4-BE49-F238E27FC236}">
                  <a16:creationId xmlns:a16="http://schemas.microsoft.com/office/drawing/2014/main" id="{0429F19B-E273-E146-9DE6-8BB5663E0D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53981" r="4710" b="33975"/>
            <a:stretch>
              <a:fillRect/>
            </a:stretch>
          </p:blipFill>
          <p:spPr>
            <a:xfrm rot="-10728979">
              <a:off x="154898" y="4344716"/>
              <a:ext cx="3777205" cy="660697"/>
            </a:xfrm>
            <a:prstGeom prst="rect">
              <a:avLst/>
            </a:prstGeom>
          </p:spPr>
        </p:pic>
        <p:pic>
          <p:nvPicPr>
            <p:cNvPr id="20" name="Picture 11">
              <a:extLst>
                <a:ext uri="{FF2B5EF4-FFF2-40B4-BE49-F238E27FC236}">
                  <a16:creationId xmlns:a16="http://schemas.microsoft.com/office/drawing/2014/main" id="{A43DFDDD-8738-CB4B-85CC-962171A954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84445">
              <a:off x="1452636" y="3159114"/>
              <a:ext cx="1058653" cy="1739060"/>
            </a:xfrm>
            <a:prstGeom prst="rect">
              <a:avLst/>
            </a:prstGeom>
          </p:spPr>
        </p:pic>
      </p:grpSp>
      <p:sp>
        <p:nvSpPr>
          <p:cNvPr id="21" name="TextBox 14">
            <a:extLst>
              <a:ext uri="{FF2B5EF4-FFF2-40B4-BE49-F238E27FC236}">
                <a16:creationId xmlns:a16="http://schemas.microsoft.com/office/drawing/2014/main" id="{28E0B593-7177-344D-AF2B-2686FF9C00FC}"/>
              </a:ext>
            </a:extLst>
          </p:cNvPr>
          <p:cNvSpPr txBox="1"/>
          <p:nvPr/>
        </p:nvSpPr>
        <p:spPr>
          <a:xfrm>
            <a:off x="6844054" y="2051129"/>
            <a:ext cx="830755" cy="524246"/>
          </a:xfrm>
          <a:prstGeom prst="rect">
            <a:avLst/>
          </a:prstGeom>
        </p:spPr>
        <p:txBody>
          <a:bodyPr wrap="square" lIns="0" tIns="0" rIns="0" bIns="0" rtlCol="0" anchor="t">
            <a:spAutoFit/>
          </a:bodyPr>
          <a:lstStyle/>
          <a:p>
            <a:pPr marL="0" marR="0" lvl="0" indent="0" algn="ctr" defTabSz="457200" rtl="0" eaLnBrk="1" fontAlgn="auto" latinLnBrk="0" hangingPunct="1">
              <a:lnSpc>
                <a:spcPts val="4304"/>
              </a:lnSpc>
              <a:spcBef>
                <a:spcPts val="0"/>
              </a:spcBef>
              <a:spcAft>
                <a:spcPts val="0"/>
              </a:spcAft>
              <a:buClrTx/>
              <a:buSzTx/>
              <a:buFontTx/>
              <a:buNone/>
              <a:tabLst/>
              <a:defRPr/>
            </a:pPr>
            <a:r>
              <a:rPr kumimoji="0" lang="en-US" sz="3074" b="0" i="0" u="none" strike="noStrike" kern="1200" cap="none" spc="0" normalizeH="0" baseline="0" noProof="0" dirty="0">
                <a:ln>
                  <a:noFill/>
                </a:ln>
                <a:solidFill>
                  <a:srgbClr val="010101"/>
                </a:solidFill>
                <a:effectLst/>
                <a:uLnTx/>
                <a:uFillTx/>
                <a:latin typeface="Garamond" panose="02020404030301010803"/>
                <a:ea typeface="+mn-ea"/>
                <a:cs typeface="+mn-cs"/>
              </a:rPr>
              <a:t>51%</a:t>
            </a:r>
          </a:p>
        </p:txBody>
      </p:sp>
      <p:sp>
        <p:nvSpPr>
          <p:cNvPr id="29" name="Shape 90">
            <a:extLst>
              <a:ext uri="{FF2B5EF4-FFF2-40B4-BE49-F238E27FC236}">
                <a16:creationId xmlns:a16="http://schemas.microsoft.com/office/drawing/2014/main" id="{EA00AA72-CEBB-FB44-9A93-99C0A3EC0EC1}"/>
              </a:ext>
            </a:extLst>
          </p:cNvPr>
          <p:cNvSpPr/>
          <p:nvPr/>
        </p:nvSpPr>
        <p:spPr>
          <a:xfrm>
            <a:off x="785393" y="4314434"/>
            <a:ext cx="10621211" cy="5552415"/>
          </a:xfrm>
          <a:prstGeom prst="rect">
            <a:avLst/>
          </a:prstGeom>
          <a:noFill/>
          <a:ln>
            <a:noFill/>
          </a:ln>
        </p:spPr>
        <p:txBody>
          <a:bodyPr spcFirstLastPara="1" wrap="square" lIns="39267" tIns="39267" rIns="39267" bIns="39267" anchor="t" anchorCtr="0">
            <a:noAutofit/>
          </a:bodyPr>
          <a:lstStyle/>
          <a:p>
            <a:pPr marL="457189" marR="0" lvl="0" indent="-457189" algn="l" defTabSz="1219170" rtl="0" eaLnBrk="1" fontAlgn="auto" latinLnBrk="0" hangingPunct="1">
              <a:lnSpc>
                <a:spcPct val="120000"/>
              </a:lnSpc>
              <a:spcBef>
                <a:spcPts val="0"/>
              </a:spcBef>
              <a:spcAft>
                <a:spcPts val="0"/>
              </a:spcAft>
              <a:buClr>
                <a:srgbClr val="000000"/>
              </a:buClr>
              <a:buSzPts val="1900"/>
              <a:buFont typeface="Arial"/>
              <a:buChar char="•"/>
              <a:tabLst/>
              <a:defRPr/>
            </a:pPr>
            <a:r>
              <a:rPr lang="en-US" sz="3000" kern="0" dirty="0">
                <a:solidFill>
                  <a:srgbClr val="53585F"/>
                </a:solidFill>
                <a:latin typeface="Times New Roman" panose="02020603050405020304"/>
                <a:cs typeface="Arial" panose="020B0604020202020204" pitchFamily="34" charset="0"/>
              </a:rPr>
              <a:t>92% of students who complete FAFSA enroll in postsecondary education the following fall</a:t>
            </a:r>
          </a:p>
          <a:p>
            <a:pPr marL="457189" marR="0" lvl="0" indent="-457189" algn="l" defTabSz="1219170" rtl="0" eaLnBrk="1" fontAlgn="auto" latinLnBrk="0" hangingPunct="1">
              <a:lnSpc>
                <a:spcPct val="120000"/>
              </a:lnSpc>
              <a:spcBef>
                <a:spcPts val="0"/>
              </a:spcBef>
              <a:spcAft>
                <a:spcPts val="0"/>
              </a:spcAft>
              <a:buClr>
                <a:srgbClr val="000000"/>
              </a:buClr>
              <a:buSzPts val="1900"/>
              <a:buFont typeface="Arial"/>
              <a:buChar char="•"/>
              <a:tabLst/>
              <a:defRPr/>
            </a:pPr>
            <a:r>
              <a:rPr lang="en-US" sz="3000" kern="0" dirty="0">
                <a:solidFill>
                  <a:srgbClr val="53585F"/>
                </a:solidFill>
                <a:latin typeface="Times New Roman" panose="02020603050405020304"/>
                <a:cs typeface="Arial" panose="020B0604020202020204" pitchFamily="34" charset="0"/>
              </a:rPr>
              <a:t>51% non-completers enroll in postsecondary education the following fall</a:t>
            </a:r>
          </a:p>
          <a:p>
            <a:pPr marL="457189" marR="0" lvl="0" indent="-457189" algn="l" defTabSz="1219170" rtl="0" eaLnBrk="1" fontAlgn="auto" latinLnBrk="0" hangingPunct="1">
              <a:lnSpc>
                <a:spcPct val="120000"/>
              </a:lnSpc>
              <a:spcBef>
                <a:spcPts val="0"/>
              </a:spcBef>
              <a:spcAft>
                <a:spcPts val="0"/>
              </a:spcAft>
              <a:buClr>
                <a:srgbClr val="000000"/>
              </a:buClr>
              <a:buSzPts val="1900"/>
              <a:buFont typeface="Arial"/>
              <a:buChar char="•"/>
              <a:tabLst/>
              <a:defRPr/>
            </a:pPr>
            <a:endParaRPr kumimoji="0" lang="en" sz="1467"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endParaRPr>
          </a:p>
          <a:p>
            <a:pPr marL="0" marR="0" lvl="0" indent="0" algn="r" defTabSz="1219170" rtl="0" eaLnBrk="1" fontAlgn="auto" latinLnBrk="0" hangingPunct="1">
              <a:lnSpc>
                <a:spcPct val="120000"/>
              </a:lnSpc>
              <a:spcBef>
                <a:spcPts val="0"/>
              </a:spcBef>
              <a:spcAft>
                <a:spcPts val="0"/>
              </a:spcAft>
              <a:buClr>
                <a:srgbClr val="000000"/>
              </a:buClr>
              <a:buSzPts val="1900"/>
              <a:buFontTx/>
              <a:buNone/>
              <a:tabLst/>
              <a:defRPr/>
            </a:pPr>
            <a:endParaRPr kumimoji="0" lang="en" sz="1467"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endParaRPr>
          </a:p>
          <a:p>
            <a:pPr marL="0" marR="0" lvl="0" indent="0" algn="r" defTabSz="1219170" rtl="0" eaLnBrk="1" fontAlgn="auto" latinLnBrk="0" hangingPunct="1">
              <a:lnSpc>
                <a:spcPct val="120000"/>
              </a:lnSpc>
              <a:spcBef>
                <a:spcPts val="0"/>
              </a:spcBef>
              <a:spcAft>
                <a:spcPts val="0"/>
              </a:spcAft>
              <a:buClr>
                <a:srgbClr val="000000"/>
              </a:buClr>
              <a:buSzPts val="1900"/>
              <a:buFontTx/>
              <a:buNone/>
              <a:tabLst/>
              <a:defRPr/>
            </a:pPr>
            <a:endParaRPr kumimoji="0" lang="en" sz="1467"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endParaRPr>
          </a:p>
        </p:txBody>
      </p:sp>
    </p:spTree>
    <p:extLst>
      <p:ext uri="{BB962C8B-B14F-4D97-AF65-F5344CB8AC3E}">
        <p14:creationId xmlns:p14="http://schemas.microsoft.com/office/powerpoint/2010/main" val="179391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p:nvPr/>
        </p:nvSpPr>
        <p:spPr>
          <a:xfrm>
            <a:off x="0" y="116700"/>
            <a:ext cx="12191999" cy="553600"/>
          </a:xfrm>
          <a:prstGeom prst="rect">
            <a:avLst/>
          </a:prstGeom>
          <a:noFill/>
          <a:ln>
            <a:noFill/>
          </a:ln>
        </p:spPr>
        <p:txBody>
          <a:bodyPr spcFirstLastPara="1" wrap="square" lIns="43667" tIns="43667" rIns="43667" bIns="436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2900"/>
              <a:buFontTx/>
              <a:buNone/>
              <a:tabLst/>
              <a:defRPr/>
            </a:pPr>
            <a:r>
              <a:rPr kumimoji="0" lang="en" sz="4267" b="0" i="0" u="none" strike="noStrike" kern="0" cap="none" spc="0" normalizeH="0" baseline="0" noProof="0" dirty="0">
                <a:ln>
                  <a:noFill/>
                </a:ln>
                <a:solidFill>
                  <a:srgbClr val="000000"/>
                </a:solidFill>
                <a:effectLst/>
                <a:uLnTx/>
                <a:uFillTx/>
                <a:latin typeface="Times New Roman" panose="02020603050405020304" pitchFamily="18" charset="0"/>
                <a:ea typeface="Lato"/>
                <a:cs typeface="Times New Roman" panose="02020603050405020304" pitchFamily="18" charset="0"/>
                <a:sym typeface="Arial"/>
              </a:rPr>
              <a:t>THE IMPORTANCE OF FAFSA</a:t>
            </a:r>
          </a:p>
        </p:txBody>
      </p:sp>
      <p:sp>
        <p:nvSpPr>
          <p:cNvPr id="83" name="Shape 83"/>
          <p:cNvSpPr/>
          <p:nvPr/>
        </p:nvSpPr>
        <p:spPr>
          <a:xfrm>
            <a:off x="0" y="756400"/>
            <a:ext cx="12139600" cy="117600"/>
          </a:xfrm>
          <a:prstGeom prst="rect">
            <a:avLst/>
          </a:prstGeom>
          <a:solidFill>
            <a:srgbClr val="B93141"/>
          </a:solidFill>
          <a:ln w="9525" cap="flat" cmpd="sng">
            <a:solidFill>
              <a:srgbClr val="B9314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 name="Shape 90">
            <a:extLst>
              <a:ext uri="{FF2B5EF4-FFF2-40B4-BE49-F238E27FC236}">
                <a16:creationId xmlns:a16="http://schemas.microsoft.com/office/drawing/2014/main" id="{CB518852-7FBF-3C44-B53A-B30D49580B15}"/>
              </a:ext>
            </a:extLst>
          </p:cNvPr>
          <p:cNvSpPr/>
          <p:nvPr/>
        </p:nvSpPr>
        <p:spPr>
          <a:xfrm>
            <a:off x="736600" y="1354667"/>
            <a:ext cx="10621211" cy="4612996"/>
          </a:xfrm>
          <a:prstGeom prst="rect">
            <a:avLst/>
          </a:prstGeom>
          <a:noFill/>
          <a:ln>
            <a:noFill/>
          </a:ln>
        </p:spPr>
        <p:txBody>
          <a:bodyPr spcFirstLastPara="1" wrap="square" lIns="39267" tIns="39267" rIns="39267" bIns="39267" anchor="t" anchorCtr="0">
            <a:noAutofit/>
          </a:bodyPr>
          <a:lstStyle/>
          <a:p>
            <a:pPr marL="0" marR="0" lvl="0" indent="0" algn="l" defTabSz="1219170" rtl="0" eaLnBrk="1" fontAlgn="auto" latinLnBrk="0" hangingPunct="1">
              <a:lnSpc>
                <a:spcPct val="120000"/>
              </a:lnSpc>
              <a:spcBef>
                <a:spcPts val="0"/>
              </a:spcBef>
              <a:spcAft>
                <a:spcPts val="0"/>
              </a:spcAft>
              <a:buClr>
                <a:srgbClr val="000000"/>
              </a:buClr>
              <a:buSzPts val="1900"/>
              <a:buFontTx/>
              <a:buNone/>
              <a:tabLst/>
              <a:defRPr/>
            </a:pPr>
            <a:r>
              <a:rPr kumimoji="0" lang="en" sz="3600" b="0" i="1" u="none" strike="noStrike" kern="0" cap="none" spc="0" normalizeH="0" baseline="0" noProof="0" dirty="0">
                <a:ln>
                  <a:noFill/>
                </a:ln>
                <a:solidFill>
                  <a:srgbClr val="53585F"/>
                </a:solidFill>
                <a:effectLst/>
                <a:uLnTx/>
                <a:uFillTx/>
                <a:latin typeface="Times New Roman" panose="02020603050405020304"/>
                <a:ea typeface="+mn-ea"/>
                <a:cs typeface="Arial" panose="020B0604020202020204" pitchFamily="34" charset="0"/>
                <a:sym typeface="Arial"/>
              </a:rPr>
              <a:t>CHALLENGES</a:t>
            </a:r>
          </a:p>
          <a:p>
            <a:pPr marL="457189" marR="0" lvl="0" indent="-457189" algn="l" defTabSz="1219170" rtl="0" eaLnBrk="1" fontAlgn="auto" latinLnBrk="0" hangingPunct="1">
              <a:lnSpc>
                <a:spcPct val="120000"/>
              </a:lnSpc>
              <a:spcBef>
                <a:spcPts val="0"/>
              </a:spcBef>
              <a:spcAft>
                <a:spcPts val="0"/>
              </a:spcAft>
              <a:buClr>
                <a:srgbClr val="000000"/>
              </a:buClr>
              <a:buSzPts val="1900"/>
              <a:buFont typeface="Arial"/>
              <a:buChar char="•"/>
              <a:tabLst/>
              <a:defRPr/>
            </a:pPr>
            <a:r>
              <a:rPr kumimoji="0" lang="en" sz="3600" b="0" i="0" u="none" strike="noStrike" kern="0" cap="none" spc="0" normalizeH="0" baseline="0" noProof="0" dirty="0">
                <a:ln>
                  <a:noFill/>
                </a:ln>
                <a:solidFill>
                  <a:srgbClr val="53585F"/>
                </a:solidFill>
                <a:effectLst/>
                <a:uLnTx/>
                <a:uFillTx/>
                <a:latin typeface="Times New Roman" panose="02020603050405020304"/>
                <a:ea typeface="+mn-ea"/>
                <a:cs typeface="Arial" panose="020B0604020202020204" pitchFamily="34" charset="0"/>
                <a:sym typeface="Arial"/>
              </a:rPr>
              <a:t>Students who could benefit from financial aid the most are less likely to apply</a:t>
            </a:r>
          </a:p>
          <a:p>
            <a:pPr marL="457189" marR="0" lvl="0" indent="-457189" algn="l" defTabSz="1219170" rtl="0" eaLnBrk="1" fontAlgn="auto" latinLnBrk="0" hangingPunct="1">
              <a:lnSpc>
                <a:spcPct val="120000"/>
              </a:lnSpc>
              <a:spcBef>
                <a:spcPts val="0"/>
              </a:spcBef>
              <a:spcAft>
                <a:spcPts val="0"/>
              </a:spcAft>
              <a:buClr>
                <a:srgbClr val="000000"/>
              </a:buClr>
              <a:buSzPts val="1900"/>
              <a:buFont typeface="Arial"/>
              <a:buChar char="•"/>
              <a:tabLst/>
              <a:defRPr/>
            </a:pPr>
            <a:r>
              <a:rPr kumimoji="0" lang="en" sz="3600" b="0" i="0" u="none" strike="noStrike" kern="0" cap="none" spc="0" normalizeH="0" baseline="0" noProof="0" dirty="0">
                <a:ln>
                  <a:noFill/>
                </a:ln>
                <a:solidFill>
                  <a:srgbClr val="53585F"/>
                </a:solidFill>
                <a:effectLst/>
                <a:uLnTx/>
                <a:uFillTx/>
                <a:latin typeface="Times New Roman" panose="02020603050405020304"/>
                <a:ea typeface="+mn-ea"/>
                <a:cs typeface="Arial" panose="020B0604020202020204" pitchFamily="34" charset="0"/>
                <a:sym typeface="Arial"/>
              </a:rPr>
              <a:t>Many students who are eligible for aid do not apply due to lack of information or misinformation</a:t>
            </a:r>
            <a:endParaRPr kumimoji="0" lang="en" sz="3200"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endParaRPr>
          </a:p>
          <a:p>
            <a:pPr marL="0" marR="0" lvl="0" indent="0" algn="l" defTabSz="1219170" rtl="0" eaLnBrk="1" fontAlgn="auto" latinLnBrk="0" hangingPunct="1">
              <a:lnSpc>
                <a:spcPct val="120000"/>
              </a:lnSpc>
              <a:spcBef>
                <a:spcPts val="0"/>
              </a:spcBef>
              <a:spcAft>
                <a:spcPts val="0"/>
              </a:spcAft>
              <a:buClr>
                <a:srgbClr val="000000"/>
              </a:buClr>
              <a:buSzPts val="1900"/>
              <a:buFontTx/>
              <a:buNone/>
              <a:tabLst/>
              <a:defRPr/>
            </a:pPr>
            <a:endParaRPr kumimoji="0" lang="en" sz="3200"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endParaRPr>
          </a:p>
          <a:p>
            <a:pPr marL="0" marR="0" lvl="0" indent="0" algn="r" defTabSz="1219170" rtl="0" eaLnBrk="1" fontAlgn="auto" latinLnBrk="0" hangingPunct="1">
              <a:lnSpc>
                <a:spcPct val="120000"/>
              </a:lnSpc>
              <a:spcBef>
                <a:spcPts val="0"/>
              </a:spcBef>
              <a:spcAft>
                <a:spcPts val="0"/>
              </a:spcAft>
              <a:buClr>
                <a:srgbClr val="000000"/>
              </a:buClr>
              <a:buSzPts val="1900"/>
              <a:buFontTx/>
              <a:buNone/>
              <a:tabLst/>
              <a:defRPr/>
            </a:pPr>
            <a:endParaRPr kumimoji="0" lang="en" sz="1467"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endParaRPr>
          </a:p>
          <a:p>
            <a:pPr marL="0" marR="0" lvl="0" indent="0" algn="r" defTabSz="1219170" rtl="0" eaLnBrk="1" fontAlgn="auto" latinLnBrk="0" hangingPunct="1">
              <a:lnSpc>
                <a:spcPct val="120000"/>
              </a:lnSpc>
              <a:spcBef>
                <a:spcPts val="0"/>
              </a:spcBef>
              <a:spcAft>
                <a:spcPts val="0"/>
              </a:spcAft>
              <a:buClr>
                <a:srgbClr val="000000"/>
              </a:buClr>
              <a:buSzPts val="1900"/>
              <a:buFontTx/>
              <a:buNone/>
              <a:tabLst/>
              <a:defRPr/>
            </a:pPr>
            <a:endParaRPr kumimoji="0" lang="en" sz="1467"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endParaRPr>
          </a:p>
          <a:p>
            <a:pPr marL="0" marR="0" lvl="0" indent="0" algn="r" defTabSz="1219170" rtl="0" eaLnBrk="1" fontAlgn="auto" latinLnBrk="0" hangingPunct="1">
              <a:lnSpc>
                <a:spcPct val="120000"/>
              </a:lnSpc>
              <a:spcBef>
                <a:spcPts val="0"/>
              </a:spcBef>
              <a:spcAft>
                <a:spcPts val="0"/>
              </a:spcAft>
              <a:buClr>
                <a:srgbClr val="000000"/>
              </a:buClr>
              <a:buSzPts val="1900"/>
              <a:buFontTx/>
              <a:buNone/>
              <a:tabLst/>
              <a:defRPr/>
            </a:pPr>
            <a:endParaRPr kumimoji="0" lang="en" sz="1467"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endParaRPr>
          </a:p>
          <a:p>
            <a:pPr marL="0" marR="0" lvl="0" indent="0" algn="r" defTabSz="1219170" rtl="0" eaLnBrk="1" fontAlgn="auto" latinLnBrk="0" hangingPunct="1">
              <a:lnSpc>
                <a:spcPct val="120000"/>
              </a:lnSpc>
              <a:spcBef>
                <a:spcPts val="0"/>
              </a:spcBef>
              <a:spcAft>
                <a:spcPts val="0"/>
              </a:spcAft>
              <a:buClr>
                <a:srgbClr val="000000"/>
              </a:buClr>
              <a:buSzPts val="1900"/>
              <a:buFontTx/>
              <a:buNone/>
              <a:tabLst/>
              <a:defRPr/>
            </a:pPr>
            <a:r>
              <a:rPr kumimoji="0" lang="en" sz="1500"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rPr>
              <a:t>NCAN: </a:t>
            </a:r>
            <a:r>
              <a:rPr kumimoji="0" lang="en" sz="1500" b="0" i="1"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rPr>
              <a:t>Why Invest in Increasing FAFSA Completion?</a:t>
            </a:r>
          </a:p>
          <a:p>
            <a:pPr marL="0" marR="0" lvl="0" indent="0" algn="r" defTabSz="1219170" rtl="0" eaLnBrk="1" fontAlgn="auto" latinLnBrk="0" hangingPunct="1">
              <a:lnSpc>
                <a:spcPct val="120000"/>
              </a:lnSpc>
              <a:spcBef>
                <a:spcPts val="0"/>
              </a:spcBef>
              <a:spcAft>
                <a:spcPts val="0"/>
              </a:spcAft>
              <a:buClr>
                <a:srgbClr val="000000"/>
              </a:buClr>
              <a:buSzPts val="1900"/>
              <a:buFontTx/>
              <a:buNone/>
              <a:tabLst/>
              <a:defRPr/>
            </a:pPr>
            <a:r>
              <a:rPr kumimoji="0" lang="en" sz="1500"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rPr>
              <a:t>NCAN: </a:t>
            </a:r>
            <a:r>
              <a:rPr kumimoji="0" lang="en-US" sz="1500" b="0" i="1"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rPr>
              <a:t>Survey Data Strengthen Association Between FAFSA Completion and Enrollment</a:t>
            </a:r>
          </a:p>
          <a:p>
            <a:pPr marL="0" marR="0" lvl="0" indent="0" algn="r" defTabSz="1219170" rtl="0" eaLnBrk="1" fontAlgn="auto" latinLnBrk="0" hangingPunct="1">
              <a:lnSpc>
                <a:spcPct val="120000"/>
              </a:lnSpc>
              <a:spcBef>
                <a:spcPts val="0"/>
              </a:spcBef>
              <a:spcAft>
                <a:spcPts val="0"/>
              </a:spcAft>
              <a:buClr>
                <a:srgbClr val="000000"/>
              </a:buClr>
              <a:buSzPts val="1900"/>
              <a:buFontTx/>
              <a:buNone/>
              <a:tabLst/>
              <a:defRPr/>
            </a:pPr>
            <a:endParaRPr kumimoji="0" lang="en" sz="1467"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endParaRPr>
          </a:p>
        </p:txBody>
      </p:sp>
      <p:pic>
        <p:nvPicPr>
          <p:cNvPr id="6146" name="Picture 2" descr="page4image41212288">
            <a:extLst>
              <a:ext uri="{FF2B5EF4-FFF2-40B4-BE49-F238E27FC236}">
                <a16:creationId xmlns:a16="http://schemas.microsoft.com/office/drawing/2014/main" id="{ECE23ADC-9E37-FF4A-9A0C-B382BE81E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0391"/>
            <a:ext cx="1913467" cy="135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82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101867" y="116700"/>
            <a:ext cx="11865600" cy="553600"/>
          </a:xfrm>
          <a:prstGeom prst="rect">
            <a:avLst/>
          </a:prstGeom>
          <a:noFill/>
          <a:ln>
            <a:noFill/>
          </a:ln>
        </p:spPr>
        <p:txBody>
          <a:bodyPr spcFirstLastPara="1" wrap="square" lIns="43667" tIns="43667" rIns="43667" bIns="436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2900"/>
              <a:buFontTx/>
              <a:buNone/>
              <a:tabLst/>
              <a:defRPr/>
            </a:pPr>
            <a:r>
              <a:rPr kumimoji="0" lang="en-US" sz="4267" b="0" i="0" u="none" strike="noStrike" kern="0" cap="none" spc="0" normalizeH="0" baseline="0" noProof="0">
                <a:ln>
                  <a:noFill/>
                </a:ln>
                <a:solidFill>
                  <a:srgbClr val="000000"/>
                </a:solidFill>
                <a:effectLst/>
                <a:uLnTx/>
                <a:uFillTx/>
                <a:latin typeface="Times New Roman" panose="02020603050405020304" pitchFamily="18" charset="0"/>
                <a:ea typeface="Lato"/>
                <a:cs typeface="Times New Roman" panose="02020603050405020304" pitchFamily="18" charset="0"/>
                <a:sym typeface="Lato"/>
              </a:rPr>
              <a:t>WHY THIS MATTERS</a:t>
            </a:r>
          </a:p>
        </p:txBody>
      </p:sp>
      <p:sp>
        <p:nvSpPr>
          <p:cNvPr id="225" name="Shape 225"/>
          <p:cNvSpPr/>
          <p:nvPr/>
        </p:nvSpPr>
        <p:spPr>
          <a:xfrm>
            <a:off x="0" y="756400"/>
            <a:ext cx="12139600" cy="117600"/>
          </a:xfrm>
          <a:prstGeom prst="rect">
            <a:avLst/>
          </a:prstGeom>
          <a:solidFill>
            <a:srgbClr val="B93141"/>
          </a:solidFill>
          <a:ln w="9525" cap="flat" cmpd="sng">
            <a:solidFill>
              <a:srgbClr val="B9314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26" name="Shape 226"/>
          <p:cNvPicPr preferRelativeResize="0"/>
          <p:nvPr/>
        </p:nvPicPr>
        <p:blipFill>
          <a:blip r:embed="rId3">
            <a:alphaModFix/>
          </a:blip>
          <a:stretch>
            <a:fillRect/>
          </a:stretch>
        </p:blipFill>
        <p:spPr>
          <a:xfrm>
            <a:off x="359870" y="4497367"/>
            <a:ext cx="1789161" cy="1789200"/>
          </a:xfrm>
          <a:prstGeom prst="rect">
            <a:avLst/>
          </a:prstGeom>
          <a:noFill/>
          <a:ln>
            <a:noFill/>
          </a:ln>
        </p:spPr>
      </p:pic>
      <p:sp>
        <p:nvSpPr>
          <p:cNvPr id="227" name="Shape 227"/>
          <p:cNvSpPr/>
          <p:nvPr/>
        </p:nvSpPr>
        <p:spPr>
          <a:xfrm>
            <a:off x="2359467" y="4557200"/>
            <a:ext cx="9608000" cy="1559600"/>
          </a:xfrm>
          <a:prstGeom prst="rect">
            <a:avLst/>
          </a:prstGeom>
          <a:noFill/>
          <a:ln>
            <a:noFill/>
          </a:ln>
        </p:spPr>
        <p:txBody>
          <a:bodyPr spcFirstLastPara="1" wrap="square" lIns="39267" tIns="39267" rIns="39267" bIns="39267" anchor="t" anchorCtr="0">
            <a:noAutofit/>
          </a:bodyPr>
          <a:lstStyle/>
          <a:p>
            <a:pPr marL="0" marR="0" lvl="0" indent="0" algn="l" defTabSz="1219170" rtl="0" eaLnBrk="1" fontAlgn="auto" latinLnBrk="0" hangingPunct="1">
              <a:lnSpc>
                <a:spcPct val="120000"/>
              </a:lnSpc>
              <a:spcBef>
                <a:spcPts val="0"/>
              </a:spcBef>
              <a:spcAft>
                <a:spcPts val="0"/>
              </a:spcAft>
              <a:buClr>
                <a:srgbClr val="000000"/>
              </a:buClr>
              <a:buSzPts val="1900"/>
              <a:buFontTx/>
              <a:buNone/>
              <a:tabLst/>
              <a:defRPr/>
            </a:pPr>
            <a:r>
              <a:rPr kumimoji="0" lang="en" sz="3600" b="0" i="0" u="none" strike="noStrike" kern="0" cap="none" spc="0" normalizeH="0" baseline="0" noProof="0" dirty="0">
                <a:ln>
                  <a:noFill/>
                </a:ln>
                <a:solidFill>
                  <a:srgbClr val="53585F"/>
                </a:solidFill>
                <a:effectLst/>
                <a:uLnTx/>
                <a:uFillTx/>
                <a:latin typeface="Times New Roman" panose="02020603050405020304" pitchFamily="18" charset="0"/>
                <a:ea typeface="Lato"/>
                <a:cs typeface="Times New Roman" panose="02020603050405020304" pitchFamily="18" charset="0"/>
                <a:sym typeface="Lato"/>
              </a:rPr>
              <a:t>Alabama needs 500,000+ high skilled workers with </a:t>
            </a:r>
            <a:r>
              <a:rPr kumimoji="0" lang="en" sz="3600" b="1" i="0" u="none" strike="noStrike" kern="0" cap="none" spc="0" normalizeH="0" baseline="0" noProof="0" dirty="0">
                <a:ln>
                  <a:noFill/>
                </a:ln>
                <a:solidFill>
                  <a:srgbClr val="53585F"/>
                </a:solidFill>
                <a:effectLst/>
                <a:uLnTx/>
                <a:uFillTx/>
                <a:latin typeface="Times New Roman" panose="02020603050405020304" pitchFamily="18" charset="0"/>
                <a:ea typeface="Lato"/>
                <a:cs typeface="Times New Roman" panose="02020603050405020304" pitchFamily="18" charset="0"/>
                <a:sym typeface="Lato"/>
              </a:rPr>
              <a:t>valuable credentials</a:t>
            </a:r>
            <a:r>
              <a:rPr kumimoji="0" lang="en" sz="3600" b="0" i="0" u="none" strike="noStrike" kern="0" cap="none" spc="0" normalizeH="0" baseline="0" noProof="0" dirty="0">
                <a:ln>
                  <a:noFill/>
                </a:ln>
                <a:solidFill>
                  <a:srgbClr val="53585F"/>
                </a:solidFill>
                <a:effectLst/>
                <a:uLnTx/>
                <a:uFillTx/>
                <a:latin typeface="Times New Roman" panose="02020603050405020304" pitchFamily="18" charset="0"/>
                <a:ea typeface="Lato"/>
                <a:cs typeface="Times New Roman" panose="02020603050405020304" pitchFamily="18" charset="0"/>
                <a:sym typeface="Lato"/>
              </a:rPr>
              <a:t> by 2025 </a:t>
            </a:r>
          </a:p>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2133" b="0" i="0" u="none" strike="noStrike" kern="0" cap="none" spc="0" normalizeH="0" baseline="0" noProof="0" dirty="0">
                <a:ln>
                  <a:noFill/>
                </a:ln>
                <a:solidFill>
                  <a:srgbClr val="666666"/>
                </a:solidFill>
                <a:effectLst/>
                <a:uLnTx/>
                <a:uFillTx/>
                <a:latin typeface="Times New Roman" panose="02020603050405020304" pitchFamily="18" charset="0"/>
                <a:ea typeface="+mn-ea"/>
                <a:cs typeface="Times New Roman" panose="02020603050405020304" pitchFamily="18" charset="0"/>
                <a:sym typeface="Lato"/>
              </a:rPr>
              <a:t>(Source: </a:t>
            </a:r>
            <a:r>
              <a:rPr kumimoji="0" lang="en-US" sz="2133" b="0" i="0" u="none" strike="noStrike" kern="0" cap="none" spc="0" normalizeH="0" baseline="0" noProof="0" dirty="0">
                <a:ln>
                  <a:noFill/>
                </a:ln>
                <a:solidFill>
                  <a:srgbClr val="666666"/>
                </a:solidFill>
                <a:effectLst/>
                <a:uLnTx/>
                <a:uFillTx/>
                <a:latin typeface="Times New Roman" panose="02020603050405020304" pitchFamily="18" charset="0"/>
                <a:ea typeface="+mn-ea"/>
                <a:cs typeface="Times New Roman" panose="02020603050405020304" pitchFamily="18" charset="0"/>
                <a:sym typeface="Lato"/>
                <a:hlinkClick r:id="rId4"/>
              </a:rPr>
              <a:t>Alabama Workforce Council</a:t>
            </a:r>
            <a:r>
              <a:rPr kumimoji="0" lang="en-US" sz="2133" b="0" i="0" u="none" strike="noStrike" kern="0" cap="none" spc="0" normalizeH="0" baseline="0" noProof="0" dirty="0">
                <a:ln>
                  <a:noFill/>
                </a:ln>
                <a:solidFill>
                  <a:srgbClr val="666666"/>
                </a:solidFill>
                <a:effectLst/>
                <a:uLnTx/>
                <a:uFillTx/>
                <a:latin typeface="Times New Roman" panose="02020603050405020304" pitchFamily="18" charset="0"/>
                <a:ea typeface="+mn-ea"/>
                <a:cs typeface="Times New Roman" panose="02020603050405020304" pitchFamily="18" charset="0"/>
                <a:sym typeface="Lato"/>
              </a:rPr>
              <a:t>)</a:t>
            </a:r>
          </a:p>
        </p:txBody>
      </p:sp>
      <p:sp>
        <p:nvSpPr>
          <p:cNvPr id="228" name="Shape 228"/>
          <p:cNvSpPr txBox="1"/>
          <p:nvPr/>
        </p:nvSpPr>
        <p:spPr>
          <a:xfrm>
            <a:off x="2275900" y="1314367"/>
            <a:ext cx="9608000" cy="17892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 sz="3600" b="0" i="0" u="none" strike="noStrike" kern="0" cap="none" spc="0" normalizeH="0" baseline="0" noProof="0" dirty="0">
                <a:ln>
                  <a:noFill/>
                </a:ln>
                <a:solidFill>
                  <a:srgbClr val="53585F"/>
                </a:solidFill>
                <a:effectLst/>
                <a:uLnTx/>
                <a:uFillTx/>
                <a:latin typeface="Times New Roman" panose="02020603050405020304" pitchFamily="18" charset="0"/>
                <a:ea typeface="Lato"/>
                <a:cs typeface="Times New Roman" panose="02020603050405020304" pitchFamily="18" charset="0"/>
                <a:sym typeface="Lato"/>
              </a:rPr>
              <a:t>As of 2018, only 45 percent of </a:t>
            </a:r>
            <a:r>
              <a:rPr kumimoji="0" lang="en-US" sz="3600" b="0" i="0" u="none" strike="noStrike" kern="0" cap="none" spc="0" normalizeH="0" baseline="0" noProof="0" dirty="0">
                <a:ln>
                  <a:noFill/>
                </a:ln>
                <a:solidFill>
                  <a:srgbClr val="53585F"/>
                </a:solidFill>
                <a:effectLst/>
                <a:uLnTx/>
                <a:uFillTx/>
                <a:latin typeface="Times New Roman" panose="02020603050405020304" pitchFamily="18" charset="0"/>
                <a:ea typeface="Lato"/>
                <a:cs typeface="Times New Roman" panose="02020603050405020304" pitchFamily="18" charset="0"/>
                <a:sym typeface="Lato"/>
              </a:rPr>
              <a:t>the Alabama workforce had a high-value credential beyond a high school diploma</a:t>
            </a:r>
          </a:p>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2133" b="0" i="0" u="none" strike="noStrike" kern="0" cap="none" spc="0" normalizeH="0" baseline="0" noProof="0" dirty="0">
                <a:ln>
                  <a:noFill/>
                </a:ln>
                <a:solidFill>
                  <a:srgbClr val="666666"/>
                </a:solidFill>
                <a:effectLst/>
                <a:uLnTx/>
                <a:uFillTx/>
                <a:latin typeface="Times New Roman" panose="02020603050405020304" pitchFamily="18" charset="0"/>
                <a:ea typeface="+mn-ea"/>
                <a:cs typeface="Times New Roman" panose="02020603050405020304" pitchFamily="18" charset="0"/>
                <a:sym typeface="Lato"/>
              </a:rPr>
              <a:t>(Source: </a:t>
            </a:r>
            <a:r>
              <a:rPr kumimoji="0" lang="en-US" sz="2133" b="0" i="0" u="none" strike="noStrike" kern="0" cap="none" spc="0" normalizeH="0" baseline="0" noProof="0" dirty="0">
                <a:ln>
                  <a:noFill/>
                </a:ln>
                <a:solidFill>
                  <a:srgbClr val="666666"/>
                </a:solidFill>
                <a:effectLst/>
                <a:uLnTx/>
                <a:uFillTx/>
                <a:latin typeface="Times New Roman" panose="02020603050405020304" pitchFamily="18" charset="0"/>
                <a:ea typeface="+mn-ea"/>
                <a:cs typeface="Times New Roman" panose="02020603050405020304" pitchFamily="18" charset="0"/>
                <a:sym typeface="Lato"/>
                <a:hlinkClick r:id="rId4"/>
              </a:rPr>
              <a:t>Alabama Workforce Council</a:t>
            </a:r>
            <a:r>
              <a:rPr kumimoji="0" lang="en-US" sz="2133" b="0" i="0" u="none" strike="noStrike" kern="0" cap="none" spc="0" normalizeH="0" baseline="0" noProof="0" dirty="0">
                <a:ln>
                  <a:noFill/>
                </a:ln>
                <a:solidFill>
                  <a:srgbClr val="666666"/>
                </a:solidFill>
                <a:effectLst/>
                <a:uLnTx/>
                <a:uFillTx/>
                <a:latin typeface="Times New Roman" panose="02020603050405020304" pitchFamily="18" charset="0"/>
                <a:ea typeface="+mn-ea"/>
                <a:cs typeface="Times New Roman" panose="02020603050405020304" pitchFamily="18" charset="0"/>
                <a:sym typeface="Lato"/>
              </a:rPr>
              <a:t>)</a:t>
            </a:r>
          </a:p>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endParaRPr kumimoji="0" sz="4000" b="0" i="0" u="none" strike="noStrike" kern="0" cap="none" spc="0" normalizeH="0" baseline="0" noProof="0" dirty="0">
              <a:ln>
                <a:noFill/>
              </a:ln>
              <a:solidFill>
                <a:srgbClr val="666666"/>
              </a:solidFill>
              <a:effectLst/>
              <a:uLnTx/>
              <a:uFillTx/>
              <a:latin typeface="Times New Roman" panose="02020603050405020304" pitchFamily="18" charset="0"/>
              <a:ea typeface="Lato"/>
              <a:cs typeface="Times New Roman" panose="02020603050405020304" pitchFamily="18" charset="0"/>
              <a:sym typeface="Lato"/>
            </a:endParaRPr>
          </a:p>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4000" b="0" i="0" u="none" strike="noStrike" kern="0" cap="none" spc="0" normalizeH="0" baseline="0" noProof="0" dirty="0">
              <a:ln>
                <a:noFill/>
              </a:ln>
              <a:solidFill>
                <a:srgbClr val="000000"/>
              </a:solidFill>
              <a:effectLst/>
              <a:uLnTx/>
              <a:uFillTx/>
              <a:latin typeface="Times New Roman" panose="02020603050405020304" pitchFamily="18" charset="0"/>
              <a:ea typeface="Lato"/>
              <a:cs typeface="Times New Roman" panose="02020603050405020304" pitchFamily="18" charset="0"/>
              <a:sym typeface="Lato"/>
            </a:endParaRPr>
          </a:p>
        </p:txBody>
      </p:sp>
      <p:pic>
        <p:nvPicPr>
          <p:cNvPr id="229" name="Shape 229"/>
          <p:cNvPicPr preferRelativeResize="0"/>
          <p:nvPr/>
        </p:nvPicPr>
        <p:blipFill>
          <a:blip r:embed="rId5">
            <a:alphaModFix/>
          </a:blip>
          <a:stretch>
            <a:fillRect/>
          </a:stretch>
        </p:blipFill>
        <p:spPr>
          <a:xfrm>
            <a:off x="277151" y="1463499"/>
            <a:ext cx="1928667" cy="1928667"/>
          </a:xfrm>
          <a:prstGeom prst="rect">
            <a:avLst/>
          </a:prstGeom>
          <a:noFill/>
          <a:ln>
            <a:noFill/>
          </a:ln>
        </p:spPr>
      </p:pic>
    </p:spTree>
    <p:extLst>
      <p:ext uri="{BB962C8B-B14F-4D97-AF65-F5344CB8AC3E}">
        <p14:creationId xmlns:p14="http://schemas.microsoft.com/office/powerpoint/2010/main" val="1865098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p:nvPr/>
        </p:nvSpPr>
        <p:spPr>
          <a:xfrm>
            <a:off x="0" y="116700"/>
            <a:ext cx="12191999" cy="553600"/>
          </a:xfrm>
          <a:prstGeom prst="rect">
            <a:avLst/>
          </a:prstGeom>
          <a:noFill/>
          <a:ln>
            <a:noFill/>
          </a:ln>
        </p:spPr>
        <p:txBody>
          <a:bodyPr spcFirstLastPara="1" wrap="square" lIns="43667" tIns="43667" rIns="43667" bIns="436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2900"/>
              <a:buFontTx/>
              <a:buNone/>
              <a:tabLst/>
              <a:defRPr/>
            </a:pPr>
            <a:r>
              <a:rPr kumimoji="0" lang="en" sz="4267" b="0" i="0" u="none" strike="noStrike" kern="0" cap="none" spc="0" normalizeH="0" baseline="0" noProof="0" dirty="0">
                <a:ln>
                  <a:noFill/>
                </a:ln>
                <a:solidFill>
                  <a:srgbClr val="000000"/>
                </a:solidFill>
                <a:effectLst/>
                <a:uLnTx/>
                <a:uFillTx/>
                <a:latin typeface="Times New Roman" panose="02020603050405020304" pitchFamily="18" charset="0"/>
                <a:ea typeface="Lato"/>
                <a:cs typeface="Times New Roman" panose="02020603050405020304" pitchFamily="18" charset="0"/>
                <a:sym typeface="Arial"/>
              </a:rPr>
              <a:t>WHY THIS MATTERS</a:t>
            </a:r>
          </a:p>
        </p:txBody>
      </p:sp>
      <p:sp>
        <p:nvSpPr>
          <p:cNvPr id="83" name="Shape 83"/>
          <p:cNvSpPr/>
          <p:nvPr/>
        </p:nvSpPr>
        <p:spPr>
          <a:xfrm>
            <a:off x="0" y="756400"/>
            <a:ext cx="12139600" cy="117600"/>
          </a:xfrm>
          <a:prstGeom prst="rect">
            <a:avLst/>
          </a:prstGeom>
          <a:solidFill>
            <a:srgbClr val="B93141"/>
          </a:solidFill>
          <a:ln w="9525" cap="flat" cmpd="sng">
            <a:solidFill>
              <a:srgbClr val="B9314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 name="Shape 90">
            <a:extLst>
              <a:ext uri="{FF2B5EF4-FFF2-40B4-BE49-F238E27FC236}">
                <a16:creationId xmlns:a16="http://schemas.microsoft.com/office/drawing/2014/main" id="{CB518852-7FBF-3C44-B53A-B30D49580B15}"/>
              </a:ext>
            </a:extLst>
          </p:cNvPr>
          <p:cNvSpPr/>
          <p:nvPr/>
        </p:nvSpPr>
        <p:spPr>
          <a:xfrm>
            <a:off x="736600" y="1354667"/>
            <a:ext cx="10621211" cy="4612996"/>
          </a:xfrm>
          <a:prstGeom prst="rect">
            <a:avLst/>
          </a:prstGeom>
          <a:noFill/>
          <a:ln>
            <a:noFill/>
          </a:ln>
        </p:spPr>
        <p:txBody>
          <a:bodyPr spcFirstLastPara="1" wrap="square" lIns="39267" tIns="39267" rIns="39267" bIns="39267" anchor="t" anchorCtr="0">
            <a:noAutofit/>
          </a:bodyPr>
          <a:lstStyle/>
          <a:p>
            <a:pPr marL="457189" marR="0" lvl="0" indent="-457189" algn="l" defTabSz="1219170" rtl="0" eaLnBrk="1" fontAlgn="auto" latinLnBrk="0" hangingPunct="1">
              <a:lnSpc>
                <a:spcPct val="120000"/>
              </a:lnSpc>
              <a:spcBef>
                <a:spcPts val="0"/>
              </a:spcBef>
              <a:spcAft>
                <a:spcPts val="0"/>
              </a:spcAft>
              <a:buClr>
                <a:srgbClr val="000000"/>
              </a:buClr>
              <a:buSzPts val="1900"/>
              <a:buFont typeface="Arial"/>
              <a:buChar char="•"/>
              <a:tabLst/>
              <a:defRPr/>
            </a:pPr>
            <a:r>
              <a:rPr lang="en-US" sz="3000" kern="0" dirty="0">
                <a:solidFill>
                  <a:srgbClr val="53585F"/>
                </a:solidFill>
                <a:latin typeface="Times New Roman" panose="02020603050405020304"/>
                <a:cs typeface="Arial" panose="020B0604020202020204" pitchFamily="34" charset="0"/>
              </a:rPr>
              <a:t>An estimated 57.4% of students in Alabama qualify for a Pell Grant aid of up to $6,495 which can only be accessed through the FAFSA</a:t>
            </a:r>
          </a:p>
          <a:p>
            <a:pPr marL="457189" marR="0" lvl="0" indent="-457189" algn="l" defTabSz="1219170" rtl="0" eaLnBrk="1" fontAlgn="auto" latinLnBrk="0" hangingPunct="1">
              <a:lnSpc>
                <a:spcPct val="120000"/>
              </a:lnSpc>
              <a:spcBef>
                <a:spcPts val="0"/>
              </a:spcBef>
              <a:spcAft>
                <a:spcPts val="0"/>
              </a:spcAft>
              <a:buClr>
                <a:srgbClr val="000000"/>
              </a:buClr>
              <a:buSzPts val="1900"/>
              <a:buFont typeface="Arial"/>
              <a:buChar char="•"/>
              <a:tabLst/>
              <a:defRPr/>
            </a:pPr>
            <a:r>
              <a:rPr lang="en-US" sz="3000" kern="0" dirty="0">
                <a:solidFill>
                  <a:srgbClr val="53585F"/>
                </a:solidFill>
                <a:latin typeface="Times New Roman" panose="02020603050405020304"/>
                <a:cs typeface="Arial" panose="020B0604020202020204" pitchFamily="34" charset="0"/>
              </a:rPr>
              <a:t>But every year, students in Alabama miss out on postsecondary pathways when they leave behind millions of dollars in free aid by not completing the FAFSA</a:t>
            </a:r>
          </a:p>
          <a:p>
            <a:pPr marL="457189" marR="0" lvl="0" indent="-457189" algn="l" defTabSz="1219170" rtl="0" eaLnBrk="1" fontAlgn="auto" latinLnBrk="0" hangingPunct="1">
              <a:lnSpc>
                <a:spcPct val="120000"/>
              </a:lnSpc>
              <a:spcBef>
                <a:spcPts val="0"/>
              </a:spcBef>
              <a:spcAft>
                <a:spcPts val="0"/>
              </a:spcAft>
              <a:buClr>
                <a:srgbClr val="000000"/>
              </a:buClr>
              <a:buSzPts val="1900"/>
              <a:buFont typeface="Arial"/>
              <a:buChar char="•"/>
              <a:tabLst/>
              <a:defRPr/>
            </a:pPr>
            <a:r>
              <a:rPr lang="en-US" sz="3000" kern="0" dirty="0">
                <a:solidFill>
                  <a:srgbClr val="53585F"/>
                </a:solidFill>
                <a:latin typeface="Times New Roman" panose="02020603050405020304"/>
                <a:cs typeface="Arial" panose="020B0604020202020204" pitchFamily="34" charset="0"/>
              </a:rPr>
              <a:t>To ensure we increase postsecondary educational attainment, we must ensure we increase FAFSA completion</a:t>
            </a:r>
            <a:endParaRPr kumimoji="0" lang="en" sz="1467"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endParaRPr>
          </a:p>
          <a:p>
            <a:pPr marL="0" marR="0" lvl="0" indent="0" algn="r" defTabSz="1219170" rtl="0" eaLnBrk="1" fontAlgn="auto" latinLnBrk="0" hangingPunct="1">
              <a:lnSpc>
                <a:spcPct val="120000"/>
              </a:lnSpc>
              <a:spcBef>
                <a:spcPts val="0"/>
              </a:spcBef>
              <a:spcAft>
                <a:spcPts val="0"/>
              </a:spcAft>
              <a:buClr>
                <a:srgbClr val="000000"/>
              </a:buClr>
              <a:buSzPts val="1900"/>
              <a:buFontTx/>
              <a:buNone/>
              <a:tabLst/>
              <a:defRPr/>
            </a:pPr>
            <a:endParaRPr kumimoji="0" lang="en" sz="1467"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endParaRPr>
          </a:p>
          <a:p>
            <a:pPr marL="0" marR="0" lvl="0" indent="0" algn="r" defTabSz="1219170" rtl="0" eaLnBrk="1" fontAlgn="auto" latinLnBrk="0" hangingPunct="1">
              <a:lnSpc>
                <a:spcPct val="120000"/>
              </a:lnSpc>
              <a:spcBef>
                <a:spcPts val="0"/>
              </a:spcBef>
              <a:spcAft>
                <a:spcPts val="0"/>
              </a:spcAft>
              <a:buClr>
                <a:srgbClr val="000000"/>
              </a:buClr>
              <a:buSzPts val="1900"/>
              <a:buFontTx/>
              <a:buNone/>
              <a:tabLst/>
              <a:defRPr/>
            </a:pPr>
            <a:endParaRPr kumimoji="0" lang="en" sz="1467"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endParaRPr>
          </a:p>
        </p:txBody>
      </p:sp>
      <p:pic>
        <p:nvPicPr>
          <p:cNvPr id="6146" name="Picture 2" descr="page4image41212288">
            <a:extLst>
              <a:ext uri="{FF2B5EF4-FFF2-40B4-BE49-F238E27FC236}">
                <a16:creationId xmlns:a16="http://schemas.microsoft.com/office/drawing/2014/main" id="{ECE23ADC-9E37-FF4A-9A0C-B382BE81E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0391"/>
            <a:ext cx="1913467" cy="135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26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p:nvPr/>
        </p:nvSpPr>
        <p:spPr>
          <a:xfrm>
            <a:off x="0" y="116700"/>
            <a:ext cx="12191999" cy="553600"/>
          </a:xfrm>
          <a:prstGeom prst="rect">
            <a:avLst/>
          </a:prstGeom>
          <a:noFill/>
          <a:ln>
            <a:noFill/>
          </a:ln>
        </p:spPr>
        <p:txBody>
          <a:bodyPr spcFirstLastPara="1" wrap="square" lIns="43667" tIns="43667" rIns="43667" bIns="436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2900"/>
              <a:buFontTx/>
              <a:buNone/>
              <a:tabLst/>
              <a:defRPr/>
            </a:pPr>
            <a:r>
              <a:rPr kumimoji="0" lang="en" sz="4267" b="0" i="0" u="none" strike="noStrike" kern="0" cap="none" spc="0" normalizeH="0" baseline="0" noProof="0" dirty="0">
                <a:ln>
                  <a:noFill/>
                </a:ln>
                <a:solidFill>
                  <a:srgbClr val="000000"/>
                </a:solidFill>
                <a:effectLst/>
                <a:uLnTx/>
                <a:uFillTx/>
                <a:latin typeface="Times New Roman" panose="02020603050405020304" pitchFamily="18" charset="0"/>
                <a:ea typeface="Lato"/>
                <a:cs typeface="Times New Roman" panose="02020603050405020304" pitchFamily="18" charset="0"/>
                <a:sym typeface="Arial"/>
              </a:rPr>
              <a:t>WHY THIS MATTERS</a:t>
            </a:r>
          </a:p>
        </p:txBody>
      </p:sp>
      <p:sp>
        <p:nvSpPr>
          <p:cNvPr id="83" name="Shape 83"/>
          <p:cNvSpPr/>
          <p:nvPr/>
        </p:nvSpPr>
        <p:spPr>
          <a:xfrm>
            <a:off x="0" y="756400"/>
            <a:ext cx="12139600" cy="117600"/>
          </a:xfrm>
          <a:prstGeom prst="rect">
            <a:avLst/>
          </a:prstGeom>
          <a:solidFill>
            <a:srgbClr val="B93141"/>
          </a:solidFill>
          <a:ln w="9525" cap="flat" cmpd="sng">
            <a:solidFill>
              <a:srgbClr val="B9314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 name="Shape 90">
            <a:extLst>
              <a:ext uri="{FF2B5EF4-FFF2-40B4-BE49-F238E27FC236}">
                <a16:creationId xmlns:a16="http://schemas.microsoft.com/office/drawing/2014/main" id="{CB518852-7FBF-3C44-B53A-B30D49580B15}"/>
              </a:ext>
            </a:extLst>
          </p:cNvPr>
          <p:cNvSpPr/>
          <p:nvPr/>
        </p:nvSpPr>
        <p:spPr>
          <a:xfrm>
            <a:off x="736600" y="1354667"/>
            <a:ext cx="10621211" cy="4612996"/>
          </a:xfrm>
          <a:prstGeom prst="rect">
            <a:avLst/>
          </a:prstGeom>
          <a:noFill/>
          <a:ln>
            <a:noFill/>
          </a:ln>
        </p:spPr>
        <p:txBody>
          <a:bodyPr spcFirstLastPara="1" wrap="square" lIns="39267" tIns="39267" rIns="39267" bIns="39267" anchor="t" anchorCtr="0">
            <a:noAutofit/>
          </a:bodyPr>
          <a:lstStyle/>
          <a:p>
            <a:pPr marL="0" marR="0" lvl="0" indent="0" algn="r" defTabSz="1219170" rtl="0" eaLnBrk="1" fontAlgn="auto" latinLnBrk="0" hangingPunct="1">
              <a:lnSpc>
                <a:spcPct val="120000"/>
              </a:lnSpc>
              <a:spcBef>
                <a:spcPts val="0"/>
              </a:spcBef>
              <a:spcAft>
                <a:spcPts val="0"/>
              </a:spcAft>
              <a:buClr>
                <a:srgbClr val="000000"/>
              </a:buClr>
              <a:buSzPts val="1900"/>
              <a:buFontTx/>
              <a:buNone/>
              <a:tabLst/>
              <a:defRPr/>
            </a:pPr>
            <a:endParaRPr kumimoji="0" lang="en" sz="1467"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endParaRPr>
          </a:p>
          <a:p>
            <a:pPr marL="0" marR="0" lvl="0" indent="0" algn="r" defTabSz="1219170" rtl="0" eaLnBrk="1" fontAlgn="auto" latinLnBrk="0" hangingPunct="1">
              <a:lnSpc>
                <a:spcPct val="120000"/>
              </a:lnSpc>
              <a:spcBef>
                <a:spcPts val="0"/>
              </a:spcBef>
              <a:spcAft>
                <a:spcPts val="0"/>
              </a:spcAft>
              <a:buClr>
                <a:srgbClr val="000000"/>
              </a:buClr>
              <a:buSzPts val="1900"/>
              <a:buFontTx/>
              <a:buNone/>
              <a:tabLst/>
              <a:defRPr/>
            </a:pPr>
            <a:endParaRPr kumimoji="0" lang="en" sz="1467" b="0" i="0" u="none" strike="noStrike" kern="0" cap="none" spc="0" normalizeH="0" baseline="0" noProof="0" dirty="0">
              <a:ln>
                <a:noFill/>
              </a:ln>
              <a:solidFill>
                <a:srgbClr val="000000"/>
              </a:solidFill>
              <a:effectLst/>
              <a:uLnTx/>
              <a:uFillTx/>
              <a:latin typeface="Times New Roman" panose="02020603050405020304"/>
              <a:ea typeface="+mn-ea"/>
              <a:cs typeface="Arial" panose="020B0604020202020204" pitchFamily="34" charset="0"/>
              <a:sym typeface="Arial"/>
            </a:endParaRPr>
          </a:p>
        </p:txBody>
      </p:sp>
      <p:pic>
        <p:nvPicPr>
          <p:cNvPr id="6146" name="Picture 2" descr="page4image41212288">
            <a:extLst>
              <a:ext uri="{FF2B5EF4-FFF2-40B4-BE49-F238E27FC236}">
                <a16:creationId xmlns:a16="http://schemas.microsoft.com/office/drawing/2014/main" id="{ECE23ADC-9E37-FF4A-9A0C-B382BE81E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0391"/>
            <a:ext cx="1913467" cy="13546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37EE19F-C51A-4B1C-9030-D499680BB11B}"/>
              </a:ext>
            </a:extLst>
          </p:cNvPr>
          <p:cNvSpPr txBox="1"/>
          <p:nvPr/>
        </p:nvSpPr>
        <p:spPr>
          <a:xfrm>
            <a:off x="491182" y="2301115"/>
            <a:ext cx="3155577"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ill Sans MT" panose="020B0502020104020203"/>
                <a:ea typeface="+mn-ea"/>
                <a:cs typeface="+mn-cs"/>
              </a:rPr>
              <a:t>No FAFSA</a:t>
            </a:r>
          </a:p>
        </p:txBody>
      </p:sp>
      <p:sp>
        <p:nvSpPr>
          <p:cNvPr id="8" name="Right Arrow 10">
            <a:extLst>
              <a:ext uri="{FF2B5EF4-FFF2-40B4-BE49-F238E27FC236}">
                <a16:creationId xmlns:a16="http://schemas.microsoft.com/office/drawing/2014/main" id="{2576EFB5-5596-452F-B122-5B9F0D3960EC}"/>
              </a:ext>
            </a:extLst>
          </p:cNvPr>
          <p:cNvSpPr/>
          <p:nvPr/>
        </p:nvSpPr>
        <p:spPr>
          <a:xfrm>
            <a:off x="3646759" y="2562725"/>
            <a:ext cx="2611801" cy="140983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9ECB6973-8EDE-4106-8598-34C8DAF58DFC}"/>
              </a:ext>
            </a:extLst>
          </p:cNvPr>
          <p:cNvSpPr txBox="1"/>
          <p:nvPr/>
        </p:nvSpPr>
        <p:spPr>
          <a:xfrm>
            <a:off x="7391517" y="1570954"/>
            <a:ext cx="385961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Gill Sans MT" panose="020B0502020104020203"/>
                <a:ea typeface="+mn-ea"/>
                <a:cs typeface="+mn-cs"/>
              </a:rPr>
              <a:t>No Pell Grant</a:t>
            </a:r>
          </a:p>
        </p:txBody>
      </p:sp>
      <p:sp>
        <p:nvSpPr>
          <p:cNvPr id="10" name="TextBox 9">
            <a:extLst>
              <a:ext uri="{FF2B5EF4-FFF2-40B4-BE49-F238E27FC236}">
                <a16:creationId xmlns:a16="http://schemas.microsoft.com/office/drawing/2014/main" id="{7F82D4B8-4A41-4E30-9C3E-DA2A923D894B}"/>
              </a:ext>
            </a:extLst>
          </p:cNvPr>
          <p:cNvSpPr txBox="1"/>
          <p:nvPr/>
        </p:nvSpPr>
        <p:spPr>
          <a:xfrm>
            <a:off x="7391517" y="2291980"/>
            <a:ext cx="422112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Gill Sans MT" panose="020B0502020104020203"/>
                <a:ea typeface="+mn-ea"/>
                <a:cs typeface="+mn-cs"/>
              </a:rPr>
              <a:t>No Low-Interest Federal Student Loan</a:t>
            </a:r>
          </a:p>
        </p:txBody>
      </p:sp>
      <p:sp>
        <p:nvSpPr>
          <p:cNvPr id="11" name="TextBox 10">
            <a:extLst>
              <a:ext uri="{FF2B5EF4-FFF2-40B4-BE49-F238E27FC236}">
                <a16:creationId xmlns:a16="http://schemas.microsoft.com/office/drawing/2014/main" id="{EAB4D400-C51D-4C58-95A1-5DDAD8671AF8}"/>
              </a:ext>
            </a:extLst>
          </p:cNvPr>
          <p:cNvSpPr txBox="1"/>
          <p:nvPr/>
        </p:nvSpPr>
        <p:spPr>
          <a:xfrm>
            <a:off x="7391517" y="3661165"/>
            <a:ext cx="385961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030A0"/>
                </a:solidFill>
                <a:effectLst/>
                <a:uLnTx/>
                <a:uFillTx/>
                <a:latin typeface="Gill Sans MT" panose="020B0502020104020203"/>
                <a:ea typeface="+mn-ea"/>
                <a:cs typeface="+mn-cs"/>
              </a:rPr>
              <a:t>No Scholarship</a:t>
            </a:r>
          </a:p>
        </p:txBody>
      </p:sp>
      <p:sp>
        <p:nvSpPr>
          <p:cNvPr id="12" name="TextBox 11">
            <a:extLst>
              <a:ext uri="{FF2B5EF4-FFF2-40B4-BE49-F238E27FC236}">
                <a16:creationId xmlns:a16="http://schemas.microsoft.com/office/drawing/2014/main" id="{5A6D730E-FCFA-4241-8008-B4D140159B1E}"/>
              </a:ext>
            </a:extLst>
          </p:cNvPr>
          <p:cNvSpPr txBox="1"/>
          <p:nvPr/>
        </p:nvSpPr>
        <p:spPr>
          <a:xfrm>
            <a:off x="7525344" y="4429622"/>
            <a:ext cx="385961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C6600"/>
                </a:solidFill>
                <a:effectLst/>
                <a:uLnTx/>
                <a:uFillTx/>
                <a:latin typeface="Gill Sans MT" panose="020B0502020104020203"/>
                <a:ea typeface="+mn-ea"/>
                <a:cs typeface="+mn-cs"/>
              </a:rPr>
              <a:t>More Student Loan Debt</a:t>
            </a:r>
          </a:p>
        </p:txBody>
      </p:sp>
    </p:spTree>
    <p:extLst>
      <p:ext uri="{BB962C8B-B14F-4D97-AF65-F5344CB8AC3E}">
        <p14:creationId xmlns:p14="http://schemas.microsoft.com/office/powerpoint/2010/main" val="247701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101867" y="116700"/>
            <a:ext cx="11865600" cy="553600"/>
          </a:xfrm>
          <a:prstGeom prst="rect">
            <a:avLst/>
          </a:prstGeom>
          <a:noFill/>
          <a:ln>
            <a:noFill/>
          </a:ln>
        </p:spPr>
        <p:txBody>
          <a:bodyPr spcFirstLastPara="1" wrap="square" lIns="43667" tIns="43667" rIns="43667" bIns="436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2900"/>
              <a:buFontTx/>
              <a:buNone/>
              <a:tabLst/>
              <a:defRPr/>
            </a:pPr>
            <a:r>
              <a:rPr kumimoji="0" lang="en" sz="4800" b="0" i="0" u="none" strike="noStrike" kern="0" cap="none" spc="0" normalizeH="0" baseline="0" noProof="0" dirty="0">
                <a:ln>
                  <a:noFill/>
                </a:ln>
                <a:solidFill>
                  <a:srgbClr val="000000"/>
                </a:solidFill>
                <a:effectLst/>
                <a:uLnTx/>
                <a:uFillTx/>
                <a:latin typeface="Times New Roman" panose="02020603050405020304" pitchFamily="18" charset="0"/>
                <a:ea typeface="Lato"/>
                <a:cs typeface="Times New Roman" panose="02020603050405020304" pitchFamily="18" charset="0"/>
                <a:sym typeface="Arial"/>
              </a:rPr>
              <a:t>FAFSA #</a:t>
            </a:r>
            <a:r>
              <a:rPr kumimoji="0" lang="en" sz="4800" b="0" i="0" u="none" strike="noStrike" kern="0" cap="none" spc="0" normalizeH="0" baseline="0" noProof="0" dirty="0" err="1">
                <a:ln>
                  <a:noFill/>
                </a:ln>
                <a:solidFill>
                  <a:srgbClr val="000000"/>
                </a:solidFill>
                <a:effectLst/>
                <a:uLnTx/>
                <a:uFillTx/>
                <a:latin typeface="Times New Roman" panose="02020603050405020304" pitchFamily="18" charset="0"/>
                <a:ea typeface="Lato"/>
                <a:cs typeface="Times New Roman" panose="02020603050405020304" pitchFamily="18" charset="0"/>
                <a:sym typeface="Arial"/>
              </a:rPr>
              <a:t>FastFacts</a:t>
            </a:r>
            <a:endParaRPr kumimoji="0" lang="en" sz="4800" b="0" i="0" u="none" strike="noStrike" kern="0" cap="none" spc="0" normalizeH="0" baseline="0" noProof="0" dirty="0">
              <a:ln>
                <a:noFill/>
              </a:ln>
              <a:solidFill>
                <a:srgbClr val="000000"/>
              </a:solidFill>
              <a:effectLst/>
              <a:uLnTx/>
              <a:uFillTx/>
              <a:latin typeface="Times New Roman" panose="02020603050405020304" pitchFamily="18" charset="0"/>
              <a:ea typeface="Lato"/>
              <a:cs typeface="Times New Roman" panose="02020603050405020304" pitchFamily="18" charset="0"/>
              <a:sym typeface="Arial"/>
            </a:endParaRPr>
          </a:p>
        </p:txBody>
      </p:sp>
      <p:sp>
        <p:nvSpPr>
          <p:cNvPr id="227" name="Shape 227"/>
          <p:cNvSpPr/>
          <p:nvPr/>
        </p:nvSpPr>
        <p:spPr>
          <a:xfrm>
            <a:off x="3245081" y="2284895"/>
            <a:ext cx="7557856" cy="1559600"/>
          </a:xfrm>
          <a:prstGeom prst="rect">
            <a:avLst/>
          </a:prstGeom>
          <a:noFill/>
          <a:ln>
            <a:noFill/>
          </a:ln>
        </p:spPr>
        <p:txBody>
          <a:bodyPr spcFirstLastPara="1" wrap="square" lIns="39267" tIns="39267" rIns="39267" bIns="39267" anchor="t" anchorCtr="0">
            <a:noAutofit/>
          </a:bodyPr>
          <a:lstStyle/>
          <a:p>
            <a:pPr marL="0" marR="0" lvl="0" indent="0" algn="l" defTabSz="1219170" rtl="0" eaLnBrk="1" fontAlgn="auto" latinLnBrk="0" hangingPunct="1">
              <a:lnSpc>
                <a:spcPct val="120000"/>
              </a:lnSpc>
              <a:spcBef>
                <a:spcPts val="0"/>
              </a:spcBef>
              <a:spcAft>
                <a:spcPts val="0"/>
              </a:spcAft>
              <a:buClr>
                <a:srgbClr val="000000"/>
              </a:buClr>
              <a:buSzPts val="1900"/>
              <a:buFontTx/>
              <a:buNone/>
              <a:tabLst/>
              <a:defRPr/>
            </a:pPr>
            <a:r>
              <a:rPr kumimoji="0" lang="en" sz="4000" b="0" i="0" u="none" strike="noStrike" kern="0" cap="none" spc="0" normalizeH="0" baseline="0" noProof="0" dirty="0">
                <a:ln>
                  <a:noFill/>
                </a:ln>
                <a:solidFill>
                  <a:srgbClr val="666666"/>
                </a:solidFill>
                <a:effectLst/>
                <a:uLnTx/>
                <a:uFillTx/>
                <a:latin typeface="Times New Roman" panose="02020603050405020304" pitchFamily="18" charset="0"/>
                <a:ea typeface="+mn-ea"/>
                <a:cs typeface="Times New Roman" panose="02020603050405020304" pitchFamily="18" charset="0"/>
                <a:sym typeface="Arial"/>
              </a:rPr>
              <a:t>FAFSA determines a student’s eligibility for grants, scholarships, work-study jobs, and loans.</a:t>
            </a:r>
          </a:p>
          <a:p>
            <a:pPr marL="0" marR="0" lvl="0" indent="0" algn="l" defTabSz="1219170" rtl="0" eaLnBrk="1" fontAlgn="auto" latinLnBrk="0" hangingPunct="1">
              <a:lnSpc>
                <a:spcPct val="120000"/>
              </a:lnSpc>
              <a:spcBef>
                <a:spcPts val="0"/>
              </a:spcBef>
              <a:spcAft>
                <a:spcPts val="0"/>
              </a:spcAft>
              <a:buClr>
                <a:srgbClr val="000000"/>
              </a:buClr>
              <a:buSzPts val="1900"/>
              <a:buFontTx/>
              <a:buNone/>
              <a:tabLst/>
              <a:defRPr/>
            </a:pPr>
            <a:endParaRPr kumimoji="0" lang="en" sz="3200" b="0" i="0" u="none" strike="noStrike" kern="0" cap="none" spc="0" normalizeH="0" baseline="0" noProof="0" dirty="0">
              <a:ln>
                <a:noFill/>
              </a:ln>
              <a:solidFill>
                <a:srgbClr val="666666"/>
              </a:solidFill>
              <a:effectLst/>
              <a:uLnTx/>
              <a:uFillTx/>
              <a:latin typeface="Helvetica"/>
              <a:ea typeface="+mn-ea"/>
              <a:cs typeface="Helvetica"/>
              <a:sym typeface="Arial"/>
            </a:endParaRPr>
          </a:p>
        </p:txBody>
      </p:sp>
      <p:pic>
        <p:nvPicPr>
          <p:cNvPr id="2" name="Shape 87">
            <a:extLst>
              <a:ext uri="{FF2B5EF4-FFF2-40B4-BE49-F238E27FC236}">
                <a16:creationId xmlns:a16="http://schemas.microsoft.com/office/drawing/2014/main" id="{D3B9AF1C-1E46-4988-B1C7-CF0161F95A17}"/>
              </a:ext>
            </a:extLst>
          </p:cNvPr>
          <p:cNvPicPr preferRelativeResize="0"/>
          <p:nvPr/>
        </p:nvPicPr>
        <p:blipFill>
          <a:blip r:embed="rId3">
            <a:alphaModFix/>
          </a:blip>
          <a:stretch>
            <a:fillRect/>
          </a:stretch>
        </p:blipFill>
        <p:spPr>
          <a:xfrm>
            <a:off x="1022643" y="2501196"/>
            <a:ext cx="1786416" cy="1855608"/>
          </a:xfrm>
          <a:prstGeom prst="rect">
            <a:avLst/>
          </a:prstGeom>
          <a:noFill/>
          <a:ln>
            <a:noFill/>
          </a:ln>
        </p:spPr>
      </p:pic>
      <p:sp>
        <p:nvSpPr>
          <p:cNvPr id="4" name="Shape 225">
            <a:extLst>
              <a:ext uri="{FF2B5EF4-FFF2-40B4-BE49-F238E27FC236}">
                <a16:creationId xmlns:a16="http://schemas.microsoft.com/office/drawing/2014/main" id="{6BD709A5-6242-4F17-97FE-180F0AE3533C}"/>
              </a:ext>
            </a:extLst>
          </p:cNvPr>
          <p:cNvSpPr/>
          <p:nvPr/>
        </p:nvSpPr>
        <p:spPr>
          <a:xfrm>
            <a:off x="0" y="756400"/>
            <a:ext cx="12139600" cy="117600"/>
          </a:xfrm>
          <a:prstGeom prst="rect">
            <a:avLst/>
          </a:prstGeom>
          <a:solidFill>
            <a:srgbClr val="B93141"/>
          </a:solidFill>
          <a:ln w="9525" cap="flat" cmpd="sng">
            <a:solidFill>
              <a:srgbClr val="B9314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10326803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DC63F"/>
        </a:solidFill>
        <a:ln>
          <a:noFill/>
        </a:ln>
      </a:spPr>
      <a:bodyPr spcFirstLastPara="1" wrap="square" lIns="91425" tIns="91425" rIns="91425" bIns="91425" anchor="ctr" anchorCtr="0">
        <a:noAutofit/>
      </a:bodyPr>
      <a:lstStyle>
        <a:defPPr algn="ctr">
          <a:lnSpc>
            <a:spcPct val="90000"/>
          </a:lnSpc>
          <a:buSzPts val="2900"/>
          <a:defRPr sz="3000" dirty="0">
            <a:solidFill>
              <a:srgbClr val="FFFFFF"/>
            </a:solidFill>
            <a:latin typeface="Times New Roman"/>
            <a:ea typeface="Lato"/>
            <a:cs typeface="Lato"/>
          </a:defRPr>
        </a:defPPr>
      </a:lst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576</TotalTime>
  <Words>1549</Words>
  <Application>Microsoft Office PowerPoint</Application>
  <PresentationFormat>Widescreen</PresentationFormat>
  <Paragraphs>242</Paragraphs>
  <Slides>33</Slides>
  <Notes>25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33</vt:i4>
      </vt:variant>
    </vt:vector>
  </HeadingPairs>
  <TitlesOfParts>
    <vt:vector size="45" baseType="lpstr">
      <vt:lpstr>Arial</vt:lpstr>
      <vt:lpstr>Calibri</vt:lpstr>
      <vt:lpstr>Garamond</vt:lpstr>
      <vt:lpstr>Gill Sans MT</vt:lpstr>
      <vt:lpstr>Helvetica</vt:lpstr>
      <vt:lpstr>Helvetica Neue</vt:lpstr>
      <vt:lpstr>Helvetica Neue Light</vt:lpstr>
      <vt:lpstr>Lato</vt:lpstr>
      <vt:lpstr>Times New Roman</vt:lpstr>
      <vt:lpstr>Gallery</vt:lpstr>
      <vt:lpstr>1_White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Fafsa Completion Portal</vt:lpstr>
      <vt:lpstr>PowerPoint Presentation</vt:lpstr>
      <vt:lpstr>FAFSA Website- User Circles &amp; Access</vt:lpstr>
      <vt:lpstr>PowerPoint Presentation</vt:lpstr>
      <vt:lpstr>How to log In &amp;  Access Student detail</vt:lpstr>
      <vt:lpstr>Student Detail Page</vt:lpstr>
      <vt:lpstr>Student Detail District Name + School Name Search</vt:lpstr>
      <vt:lpstr>Student DetaiL District Name + School Name + Fafsa Status search</vt:lpstr>
      <vt:lpstr>Current Rankings </vt:lpstr>
      <vt:lpstr>Current Rankings</vt:lpstr>
      <vt:lpstr>Current Rankings</vt:lpstr>
      <vt:lpstr>Alabama’s Completion Rate as of Dec. 2, 2021 </vt:lpstr>
      <vt:lpstr>PowerPoint Presentation</vt:lpstr>
      <vt:lpstr>Important information  about the portal</vt:lpstr>
      <vt:lpstr>Important Notes  About the Portal</vt:lpstr>
      <vt:lpstr>Future Features and Functionality</vt:lpstr>
      <vt:lpstr>ACHE Contacts</vt:lpstr>
      <vt:lpstr>PowerPoint Presentation</vt:lpstr>
      <vt:lpstr>PowerPoint Presentation</vt:lpstr>
      <vt:lpstr>How to log In &amp;  Access Student detail</vt:lpstr>
      <vt:lpstr>Local access Manager (LAM) View Administrative Functions</vt:lpstr>
      <vt:lpstr>Local Access Manager (LAM) View Features and Functionality</vt:lpstr>
      <vt:lpstr>Local Access Manager (LAM) Create a new User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ACHE’s Opt-in Survey for High School Students</dc:title>
  <dc:creator>Ron Leonard</dc:creator>
  <cp:lastModifiedBy>Ron Leonard</cp:lastModifiedBy>
  <cp:revision>80</cp:revision>
  <dcterms:created xsi:type="dcterms:W3CDTF">2021-02-17T17:01:09Z</dcterms:created>
  <dcterms:modified xsi:type="dcterms:W3CDTF">2021-12-07T22:03:35Z</dcterms:modified>
</cp:coreProperties>
</file>